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2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86" r:id="rId12"/>
    <p:sldId id="264" r:id="rId13"/>
    <p:sldId id="284" r:id="rId14"/>
    <p:sldId id="266" r:id="rId15"/>
    <p:sldId id="287" r:id="rId16"/>
    <p:sldId id="267" r:id="rId17"/>
    <p:sldId id="269" r:id="rId18"/>
    <p:sldId id="270" r:id="rId19"/>
    <p:sldId id="273" r:id="rId20"/>
    <p:sldId id="275" r:id="rId21"/>
    <p:sldId id="276" r:id="rId22"/>
    <p:sldId id="288" r:id="rId23"/>
    <p:sldId id="281" r:id="rId24"/>
    <p:sldId id="285" r:id="rId25"/>
    <p:sldId id="27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902F4C-9EFC-CE41-A446-D894EC433AB4}">
          <p14:sldIdLst>
            <p14:sldId id="256"/>
            <p14:sldId id="257"/>
            <p14:sldId id="282"/>
            <p14:sldId id="283"/>
            <p14:sldId id="258"/>
            <p14:sldId id="259"/>
            <p14:sldId id="260"/>
            <p14:sldId id="261"/>
            <p14:sldId id="262"/>
            <p14:sldId id="263"/>
            <p14:sldId id="286"/>
            <p14:sldId id="264"/>
            <p14:sldId id="284"/>
            <p14:sldId id="266"/>
            <p14:sldId id="287"/>
            <p14:sldId id="267"/>
            <p14:sldId id="269"/>
            <p14:sldId id="270"/>
            <p14:sldId id="273"/>
            <p14:sldId id="275"/>
            <p14:sldId id="276"/>
            <p14:sldId id="288"/>
            <p14:sldId id="281"/>
            <p14:sldId id="285"/>
            <p14:sldId id="27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83" autoAdjust="0"/>
  </p:normalViewPr>
  <p:slideViewPr>
    <p:cSldViewPr>
      <p:cViewPr>
        <p:scale>
          <a:sx n="92" d="100"/>
          <a:sy n="92" d="100"/>
        </p:scale>
        <p:origin x="-154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TB.xlsx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UL.xlsx" TargetMode="External"/><Relationship Id="rId2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TB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TB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isarohanighahari:Dropbox:HCI:ISBVI%20Assets%202012:ISBIV_graphies_TB.xlsx" TargetMode="External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isarohanighahari:Dropbox:HCI:ISBVI%20Assets%202012:ISBIV_graphies_TB.xlsx" TargetMode="External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UL.xlsx" TargetMode="External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UL.xlsx" TargetMode="External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UL.xlsx" TargetMode="External"/><Relationship Id="rId2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ohanig\Dropbox\HCI\ISBVI%20Assets%202012\ISBIV_graphies_UL.xlsx" TargetMode="External"/><Relationship Id="rId2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0262467191601056"/>
                  <c:y val="0.31595292523918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60.87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541397114093133"/>
                  <c:y val="0.20527079276380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Myriad Pro" pitchFamily="34" charset="0"/>
                      </a:rPr>
                      <a:t>36.47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Sheet1!$R$14:$S$14</c:f>
                <c:numCache>
                  <c:formatCode>General</c:formatCode>
                  <c:ptCount val="2"/>
                  <c:pt idx="0">
                    <c:v>6.689999999999999</c:v>
                  </c:pt>
                  <c:pt idx="1">
                    <c:v>4.57</c:v>
                  </c:pt>
                </c:numCache>
              </c:numRef>
            </c:plus>
            <c:minus>
              <c:numRef>
                <c:f>Sheet1!$R$14:$S$14</c:f>
                <c:numCache>
                  <c:formatCode>General</c:formatCode>
                  <c:ptCount val="2"/>
                  <c:pt idx="0">
                    <c:v>6.689999999999999</c:v>
                  </c:pt>
                  <c:pt idx="1">
                    <c:v>4.57</c:v>
                  </c:pt>
                </c:numCache>
              </c:numRef>
            </c:minus>
          </c:errBars>
          <c:cat>
            <c:strRef>
              <c:f>Sheet1!$R$13:$S$13</c:f>
              <c:strCache>
                <c:ptCount val="2"/>
                <c:pt idx="0">
                  <c:v>traditional</c:v>
                </c:pt>
                <c:pt idx="1">
                  <c:v>topic-based</c:v>
                </c:pt>
              </c:strCache>
            </c:strRef>
          </c:cat>
          <c:val>
            <c:numRef>
              <c:f>Sheet1!$R$12:$S$12</c:f>
              <c:numCache>
                <c:formatCode>General</c:formatCode>
                <c:ptCount val="2"/>
                <c:pt idx="0">
                  <c:v>60.873</c:v>
                </c:pt>
                <c:pt idx="1">
                  <c:v>36.469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4886680"/>
        <c:axId val="2104889720"/>
      </c:barChart>
      <c:catAx>
        <c:axId val="210488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4889720"/>
        <c:crosses val="autoZero"/>
        <c:auto val="1"/>
        <c:lblAlgn val="ctr"/>
        <c:lblOffset val="100"/>
        <c:noMultiLvlLbl val="0"/>
      </c:catAx>
      <c:valAx>
        <c:axId val="2104889720"/>
        <c:scaling>
          <c:orientation val="minMax"/>
          <c:max val="70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2104886680"/>
        <c:crosses val="autoZero"/>
        <c:crossBetween val="between"/>
        <c:majorUnit val="10.0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20699023950131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2.47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1754155810105E-7"/>
                  <c:y val="0.192790354330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Sheet1!$E$14:$F$14</c:f>
                <c:numCache>
                  <c:formatCode>General</c:formatCode>
                  <c:ptCount val="2"/>
                  <c:pt idx="0">
                    <c:v>0.23</c:v>
                  </c:pt>
                  <c:pt idx="1">
                    <c:v>0.2</c:v>
                  </c:pt>
                </c:numCache>
              </c:numRef>
            </c:plus>
            <c:minus>
              <c:numRef>
                <c:f>Sheet1!$E$14:$F$14</c:f>
                <c:numCache>
                  <c:formatCode>General</c:formatCode>
                  <c:ptCount val="2"/>
                  <c:pt idx="0">
                    <c:v>0.23</c:v>
                  </c:pt>
                  <c:pt idx="1">
                    <c:v>0.2</c:v>
                  </c:pt>
                </c:numCache>
              </c:numRef>
            </c:minus>
          </c:errBars>
          <c:cat>
            <c:strRef>
              <c:f>Sheet1!$E$13:$F$13</c:f>
              <c:strCache>
                <c:ptCount val="2"/>
                <c:pt idx="0">
                  <c:v>traditional</c:v>
                </c:pt>
                <c:pt idx="1">
                  <c:v>list-based</c:v>
                </c:pt>
              </c:strCache>
            </c:strRef>
          </c:cat>
          <c:val>
            <c:numRef>
              <c:f>Sheet1!$E$12:$F$12</c:f>
              <c:numCache>
                <c:formatCode>0.00</c:formatCode>
                <c:ptCount val="2"/>
                <c:pt idx="0">
                  <c:v>2.468</c:v>
                </c:pt>
                <c:pt idx="1">
                  <c:v>2.366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3273432"/>
        <c:axId val="2103276504"/>
      </c:barChart>
      <c:catAx>
        <c:axId val="210327343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3276504"/>
        <c:crosses val="autoZero"/>
        <c:auto val="1"/>
        <c:lblAlgn val="ctr"/>
        <c:lblOffset val="100"/>
        <c:noMultiLvlLbl val="0"/>
      </c:catAx>
      <c:valAx>
        <c:axId val="2103276504"/>
        <c:scaling>
          <c:orientation val="minMax"/>
          <c:max val="5.0"/>
          <c:min val="1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Myriad Pro" pitchFamily="34" charset="0"/>
              </a:defRPr>
            </a:pPr>
            <a:endParaRPr lang="en-US"/>
          </a:p>
        </c:txPr>
        <c:crossAx val="2103273432"/>
        <c:crosses val="autoZero"/>
        <c:crossBetween val="between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35473304542783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5.30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72221463879659"/>
                  <c:y val="0.1508737988501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Myriad Pro" pitchFamily="34" charset="0"/>
                      </a:rPr>
                      <a:t>2.10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Sheet1!$I$14:$J$14</c:f>
                <c:numCache>
                  <c:formatCode>General</c:formatCode>
                  <c:ptCount val="2"/>
                  <c:pt idx="0">
                    <c:v>0.15</c:v>
                  </c:pt>
                  <c:pt idx="1">
                    <c:v>0.16</c:v>
                  </c:pt>
                </c:numCache>
              </c:numRef>
            </c:plus>
            <c:minus>
              <c:numRef>
                <c:f>Sheet1!$I$14:$J$14</c:f>
                <c:numCache>
                  <c:formatCode>General</c:formatCode>
                  <c:ptCount val="2"/>
                  <c:pt idx="0">
                    <c:v>0.15</c:v>
                  </c:pt>
                  <c:pt idx="1">
                    <c:v>0.16</c:v>
                  </c:pt>
                </c:numCache>
              </c:numRef>
            </c:minus>
          </c:errBars>
          <c:cat>
            <c:strRef>
              <c:f>Sheet1!$I$13:$J$13</c:f>
              <c:strCache>
                <c:ptCount val="2"/>
                <c:pt idx="0">
                  <c:v>traditional</c:v>
                </c:pt>
                <c:pt idx="1">
                  <c:v>topic-based</c:v>
                </c:pt>
              </c:strCache>
            </c:strRef>
          </c:cat>
          <c:val>
            <c:numRef>
              <c:f>Sheet1!$I$12:$J$12</c:f>
              <c:numCache>
                <c:formatCode>General</c:formatCode>
                <c:ptCount val="2"/>
                <c:pt idx="0">
                  <c:v>5.3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4011928"/>
        <c:axId val="2104014968"/>
      </c:barChart>
      <c:catAx>
        <c:axId val="210401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4014968"/>
        <c:crosses val="autoZero"/>
        <c:auto val="1"/>
        <c:lblAlgn val="ctr"/>
        <c:lblOffset val="100"/>
        <c:noMultiLvlLbl val="0"/>
      </c:catAx>
      <c:valAx>
        <c:axId val="2104014968"/>
        <c:scaling>
          <c:orientation val="minMax"/>
          <c:max val="6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2104011928"/>
        <c:crosses val="autoZero"/>
        <c:crossBetween val="between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287729658793"/>
          <c:y val="0.142317366579178"/>
          <c:w val="0.746597837379703"/>
          <c:h val="0.52665921642607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026246719160105"/>
                  <c:y val="0.32760831898680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13.80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76956270296721"/>
                  <c:y val="0.12674707434126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Myriad Pro" pitchFamily="34" charset="0"/>
                      </a:rPr>
                      <a:t>4.60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Sheet1!$M$14:$N$14</c:f>
                <c:numCache>
                  <c:formatCode>General</c:formatCode>
                  <c:ptCount val="2"/>
                  <c:pt idx="0">
                    <c:v>1.49</c:v>
                  </c:pt>
                  <c:pt idx="1">
                    <c:v>0.23</c:v>
                  </c:pt>
                </c:numCache>
              </c:numRef>
            </c:plus>
            <c:minus>
              <c:numRef>
                <c:f>Sheet1!$M$14:$N$14</c:f>
                <c:numCache>
                  <c:formatCode>General</c:formatCode>
                  <c:ptCount val="2"/>
                  <c:pt idx="0">
                    <c:v>1.49</c:v>
                  </c:pt>
                  <c:pt idx="1">
                    <c:v>0.23</c:v>
                  </c:pt>
                </c:numCache>
              </c:numRef>
            </c:minus>
          </c:errBars>
          <c:cat>
            <c:strRef>
              <c:f>Sheet1!$M$13:$N$13</c:f>
              <c:strCache>
                <c:ptCount val="2"/>
                <c:pt idx="0">
                  <c:v>traditional</c:v>
                </c:pt>
                <c:pt idx="1">
                  <c:v>topic-based</c:v>
                </c:pt>
              </c:strCache>
            </c:strRef>
          </c:cat>
          <c:val>
            <c:numRef>
              <c:f>Sheet1!$M$12:$N$12</c:f>
              <c:numCache>
                <c:formatCode>General</c:formatCode>
                <c:ptCount val="2"/>
                <c:pt idx="0">
                  <c:v>13.8</c:v>
                </c:pt>
                <c:pt idx="1">
                  <c:v>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4773752"/>
        <c:axId val="2104776792"/>
      </c:barChart>
      <c:catAx>
        <c:axId val="210477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4776792"/>
        <c:crosses val="autoZero"/>
        <c:auto val="1"/>
        <c:lblAlgn val="ctr"/>
        <c:lblOffset val="100"/>
        <c:noMultiLvlLbl val="0"/>
      </c:catAx>
      <c:valAx>
        <c:axId val="2104776792"/>
        <c:scaling>
          <c:orientation val="minMax"/>
          <c:max val="16.0"/>
          <c:min val="0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2104773752"/>
        <c:crosses val="autoZero"/>
        <c:crossBetween val="between"/>
        <c:majorUnit val="2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Navigation Experience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25716287980166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3.08</a:t>
                    </a:r>
                    <a:endParaRPr lang="en-US" sz="14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318658351058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Sheet1!$B$14:$C$14</c:f>
                <c:numCache>
                  <c:formatCode>General</c:formatCode>
                  <c:ptCount val="2"/>
                  <c:pt idx="0">
                    <c:v>0.24</c:v>
                  </c:pt>
                  <c:pt idx="1">
                    <c:v>0.36</c:v>
                  </c:pt>
                </c:numCache>
              </c:numRef>
            </c:plus>
            <c:minus>
              <c:numRef>
                <c:f>Sheet1!$B$14:$C$14</c:f>
                <c:numCache>
                  <c:formatCode>General</c:formatCode>
                  <c:ptCount val="2"/>
                  <c:pt idx="0">
                    <c:v>0.24</c:v>
                  </c:pt>
                  <c:pt idx="1">
                    <c:v>0.36</c:v>
                  </c:pt>
                </c:numCache>
              </c:numRef>
            </c:minus>
          </c:errBars>
          <c:cat>
            <c:strRef>
              <c:f>Sheet1!$B$13:$C$13</c:f>
              <c:strCache>
                <c:ptCount val="2"/>
                <c:pt idx="0">
                  <c:v>traditional</c:v>
                </c:pt>
                <c:pt idx="1">
                  <c:v>topic-based</c:v>
                </c:pt>
              </c:strCache>
            </c:strRef>
          </c:cat>
          <c:val>
            <c:numRef>
              <c:f>Sheet1!$B$12:$C$12</c:f>
              <c:numCache>
                <c:formatCode>0.00</c:formatCode>
                <c:ptCount val="2"/>
                <c:pt idx="0">
                  <c:v>3.077555555555553</c:v>
                </c:pt>
                <c:pt idx="1">
                  <c:v>3.889555555555552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2502232"/>
        <c:axId val="2102499272"/>
      </c:barChart>
      <c:catAx>
        <c:axId val="2102502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2499272"/>
        <c:crosses val="autoZero"/>
        <c:auto val="1"/>
        <c:lblAlgn val="ctr"/>
        <c:lblOffset val="100"/>
        <c:noMultiLvlLbl val="0"/>
      </c:catAx>
      <c:valAx>
        <c:axId val="2102499272"/>
        <c:scaling>
          <c:orientation val="minMax"/>
          <c:max val="5.0"/>
          <c:min val="1.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2102502232"/>
        <c:crosses val="autoZero"/>
        <c:crossBetween val="between"/>
        <c:majorUnit val="1.0"/>
      </c:valAx>
      <c:spPr>
        <a:ln w="3175" cmpd="sng"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2255307442038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3.00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33993602362197"/>
                  <c:y val="0.189039602471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Sheet1!$E$14:$F$14</c:f>
                <c:numCache>
                  <c:formatCode>General</c:formatCode>
                  <c:ptCount val="2"/>
                  <c:pt idx="0">
                    <c:v>0.22</c:v>
                  </c:pt>
                  <c:pt idx="1">
                    <c:v>0.34</c:v>
                  </c:pt>
                </c:numCache>
              </c:numRef>
            </c:plus>
            <c:minus>
              <c:numRef>
                <c:f>Sheet1!$E$14:$F$14</c:f>
                <c:numCache>
                  <c:formatCode>General</c:formatCode>
                  <c:ptCount val="2"/>
                  <c:pt idx="0">
                    <c:v>0.22</c:v>
                  </c:pt>
                  <c:pt idx="1">
                    <c:v>0.34</c:v>
                  </c:pt>
                </c:numCache>
              </c:numRef>
            </c:minus>
          </c:errBars>
          <c:cat>
            <c:strRef>
              <c:f>Sheet1!$E$13:$F$13</c:f>
              <c:strCache>
                <c:ptCount val="2"/>
                <c:pt idx="0">
                  <c:v>traditional</c:v>
                </c:pt>
                <c:pt idx="1">
                  <c:v>topic-based</c:v>
                </c:pt>
              </c:strCache>
            </c:strRef>
          </c:cat>
          <c:val>
            <c:numRef>
              <c:f>Sheet1!$E$12:$F$12</c:f>
              <c:numCache>
                <c:formatCode>0.00</c:formatCode>
                <c:ptCount val="2"/>
                <c:pt idx="0">
                  <c:v>3.001</c:v>
                </c:pt>
                <c:pt idx="1">
                  <c:v>2.266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2437672"/>
        <c:axId val="2102434616"/>
      </c:barChart>
      <c:catAx>
        <c:axId val="210243767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2434616"/>
        <c:crosses val="autoZero"/>
        <c:auto val="1"/>
        <c:lblAlgn val="ctr"/>
        <c:lblOffset val="100"/>
        <c:noMultiLvlLbl val="0"/>
      </c:catAx>
      <c:valAx>
        <c:axId val="2102434616"/>
        <c:scaling>
          <c:orientation val="minMax"/>
          <c:max val="5.0"/>
          <c:min val="1.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2102437672"/>
        <c:crosses val="autoZero"/>
        <c:crossBetween val="between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28511536673662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53.03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5708400501273E-17"/>
                  <c:y val="0.101971237970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Sheet1!$R$13:$S$13</c:f>
                <c:numCache>
                  <c:formatCode>General</c:formatCode>
                  <c:ptCount val="2"/>
                  <c:pt idx="0">
                    <c:v>7.819999999999998</c:v>
                  </c:pt>
                  <c:pt idx="1">
                    <c:v>1.26</c:v>
                  </c:pt>
                </c:numCache>
              </c:numRef>
            </c:plus>
            <c:minus>
              <c:numRef>
                <c:f>Sheet1!$R$13:$S$13</c:f>
                <c:numCache>
                  <c:formatCode>General</c:formatCode>
                  <c:ptCount val="2"/>
                  <c:pt idx="0">
                    <c:v>7.819999999999998</c:v>
                  </c:pt>
                  <c:pt idx="1">
                    <c:v>1.26</c:v>
                  </c:pt>
                </c:numCache>
              </c:numRef>
            </c:minus>
          </c:errBars>
          <c:cat>
            <c:strRef>
              <c:f>Sheet1!$R$12:$S$12</c:f>
              <c:strCache>
                <c:ptCount val="2"/>
                <c:pt idx="0">
                  <c:v>traditional</c:v>
                </c:pt>
                <c:pt idx="1">
                  <c:v>list-based</c:v>
                </c:pt>
              </c:strCache>
            </c:strRef>
          </c:cat>
          <c:val>
            <c:numRef>
              <c:f>Sheet1!$R$11:$S$11</c:f>
              <c:numCache>
                <c:formatCode>0.00</c:formatCode>
                <c:ptCount val="2"/>
                <c:pt idx="0">
                  <c:v>53.02777777777778</c:v>
                </c:pt>
                <c:pt idx="1">
                  <c:v>11.08444444444445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3931240"/>
        <c:axId val="2103934312"/>
      </c:barChart>
      <c:catAx>
        <c:axId val="2103931240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3934312"/>
        <c:crosses val="autoZero"/>
        <c:auto val="1"/>
        <c:lblAlgn val="ctr"/>
        <c:lblOffset val="100"/>
        <c:noMultiLvlLbl val="0"/>
      </c:catAx>
      <c:valAx>
        <c:axId val="2103934312"/>
        <c:scaling>
          <c:orientation val="minMax"/>
          <c:max val="65.0"/>
          <c:min val="0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Myriad Pro" pitchFamily="34" charset="0"/>
              </a:defRPr>
            </a:pPr>
            <a:endParaRPr lang="en-US"/>
          </a:p>
        </c:txPr>
        <c:crossAx val="2103931240"/>
        <c:crosses val="autoZero"/>
        <c:crossBetween val="between"/>
        <c:majorUnit val="10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207421539350058"/>
          <c:w val="0.772639647037985"/>
          <c:h val="0.652527256976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19852328029308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6.06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1754155810105E-7"/>
                  <c:y val="0.101971237970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Sheet1!$I$13:$J$13</c:f>
                <c:numCache>
                  <c:formatCode>General</c:formatCode>
                  <c:ptCount val="2"/>
                  <c:pt idx="0">
                    <c:v>0.13</c:v>
                  </c:pt>
                  <c:pt idx="1">
                    <c:v>0.0</c:v>
                  </c:pt>
                </c:numCache>
              </c:numRef>
            </c:plus>
            <c:minus>
              <c:numRef>
                <c:f>Sheet1!$I$13:$J$13</c:f>
                <c:numCache>
                  <c:formatCode>General</c:formatCode>
                  <c:ptCount val="2"/>
                  <c:pt idx="0">
                    <c:v>0.13</c:v>
                  </c:pt>
                  <c:pt idx="1">
                    <c:v>0.0</c:v>
                  </c:pt>
                </c:numCache>
              </c:numRef>
            </c:minus>
          </c:errBars>
          <c:cat>
            <c:strRef>
              <c:f>Sheet1!$I$12:$J$12</c:f>
              <c:strCache>
                <c:ptCount val="2"/>
                <c:pt idx="0">
                  <c:v>traditional</c:v>
                </c:pt>
                <c:pt idx="1">
                  <c:v>list-based</c:v>
                </c:pt>
              </c:strCache>
            </c:strRef>
          </c:cat>
          <c:val>
            <c:numRef>
              <c:f>Sheet1!$I$11:$J$11</c:f>
              <c:numCache>
                <c:formatCode>0.00</c:formatCode>
                <c:ptCount val="2"/>
                <c:pt idx="0">
                  <c:v>6.055555555555525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3416312"/>
        <c:axId val="2103419384"/>
      </c:barChart>
      <c:catAx>
        <c:axId val="210341631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3419384"/>
        <c:crosses val="autoZero"/>
        <c:auto val="1"/>
        <c:lblAlgn val="ctr"/>
        <c:lblOffset val="100"/>
        <c:noMultiLvlLbl val="0"/>
      </c:catAx>
      <c:valAx>
        <c:axId val="2103419384"/>
        <c:scaling>
          <c:orientation val="minMax"/>
          <c:max val="7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Myriad Pro" pitchFamily="34" charset="0"/>
              </a:defRPr>
            </a:pPr>
            <a:endParaRPr lang="en-US"/>
          </a:p>
        </c:txPr>
        <c:crossAx val="2103416312"/>
        <c:crosses val="autoZero"/>
        <c:crossBetween val="between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607174103237"/>
          <c:y val="0.142317366579178"/>
          <c:w val="0.772639647037985"/>
          <c:h val="0.5266592164260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28511536673662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16.67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966807995154452"/>
                  <c:y val="0.0717896224510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Sheet1!$M$13:$N$13</c:f>
                <c:numCache>
                  <c:formatCode>General</c:formatCode>
                  <c:ptCount val="2"/>
                  <c:pt idx="0">
                    <c:v>1.12</c:v>
                  </c:pt>
                  <c:pt idx="1">
                    <c:v>0.19</c:v>
                  </c:pt>
                </c:numCache>
              </c:numRef>
            </c:plus>
            <c:minus>
              <c:numRef>
                <c:f>Sheet1!$M$13:$N$13</c:f>
                <c:numCache>
                  <c:formatCode>General</c:formatCode>
                  <c:ptCount val="2"/>
                  <c:pt idx="0">
                    <c:v>1.12</c:v>
                  </c:pt>
                  <c:pt idx="1">
                    <c:v>0.19</c:v>
                  </c:pt>
                </c:numCache>
              </c:numRef>
            </c:minus>
          </c:errBars>
          <c:cat>
            <c:strRef>
              <c:f>Sheet1!$M$12:$N$12</c:f>
              <c:strCache>
                <c:ptCount val="2"/>
                <c:pt idx="0">
                  <c:v>traditional</c:v>
                </c:pt>
                <c:pt idx="1">
                  <c:v>list-based</c:v>
                </c:pt>
              </c:strCache>
            </c:strRef>
          </c:cat>
          <c:val>
            <c:numRef>
              <c:f>Sheet1!$M$11:$N$11</c:f>
              <c:numCache>
                <c:formatCode>0.00</c:formatCode>
                <c:ptCount val="2"/>
                <c:pt idx="0">
                  <c:v>16.66666666666667</c:v>
                </c:pt>
                <c:pt idx="1">
                  <c:v>2.222222222222223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3869128"/>
        <c:axId val="2103872200"/>
      </c:barChart>
      <c:catAx>
        <c:axId val="210386912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3872200"/>
        <c:crosses val="autoZero"/>
        <c:auto val="1"/>
        <c:lblAlgn val="ctr"/>
        <c:lblOffset val="100"/>
        <c:noMultiLvlLbl val="0"/>
      </c:catAx>
      <c:valAx>
        <c:axId val="2103872200"/>
        <c:scaling>
          <c:orientation val="minMax"/>
          <c:max val="18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Myriad Pro" pitchFamily="34" charset="0"/>
              </a:defRPr>
            </a:pPr>
            <a:endParaRPr lang="en-US"/>
          </a:p>
        </c:txPr>
        <c:crossAx val="2103869128"/>
        <c:crosses val="autoZero"/>
        <c:crossBetween val="between"/>
        <c:majorUnit val="2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86171360482"/>
          <c:y val="0.0956115916102041"/>
          <c:w val="0.772639647037985"/>
          <c:h val="0.76433720471609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0923545847091694"/>
                  <c:y val="0.23211264922529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Myriad Pro" pitchFamily="34" charset="0"/>
                      </a:rPr>
                      <a:t>3.00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409025484717636"/>
                  <c:y val="0.310379730759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bg1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Sheet1!$B$14:$C$14</c:f>
                <c:numCache>
                  <c:formatCode>General</c:formatCode>
                  <c:ptCount val="2"/>
                  <c:pt idx="0">
                    <c:v>0.31</c:v>
                  </c:pt>
                  <c:pt idx="1">
                    <c:v>0.09</c:v>
                  </c:pt>
                </c:numCache>
              </c:numRef>
            </c:plus>
            <c:minus>
              <c:numRef>
                <c:f>Sheet1!$B$14:$C$14</c:f>
                <c:numCache>
                  <c:formatCode>General</c:formatCode>
                  <c:ptCount val="2"/>
                  <c:pt idx="0">
                    <c:v>0.31</c:v>
                  </c:pt>
                  <c:pt idx="1">
                    <c:v>0.09</c:v>
                  </c:pt>
                </c:numCache>
              </c:numRef>
            </c:minus>
          </c:errBars>
          <c:cat>
            <c:strRef>
              <c:f>Sheet1!$B$13:$C$13</c:f>
              <c:strCache>
                <c:ptCount val="2"/>
                <c:pt idx="0">
                  <c:v>traditional</c:v>
                </c:pt>
                <c:pt idx="1">
                  <c:v>list-based</c:v>
                </c:pt>
              </c:strCache>
            </c:strRef>
          </c:cat>
          <c:val>
            <c:numRef>
              <c:f>Sheet1!$B$12:$C$12</c:f>
              <c:numCache>
                <c:formatCode>0.00</c:formatCode>
                <c:ptCount val="2"/>
                <c:pt idx="0">
                  <c:v>3.0</c:v>
                </c:pt>
                <c:pt idx="1">
                  <c:v>4.633999999999998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3243464"/>
        <c:axId val="2103246536"/>
      </c:barChart>
      <c:catAx>
        <c:axId val="21032434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Myriad Pro" pitchFamily="34" charset="0"/>
              </a:defRPr>
            </a:pPr>
            <a:endParaRPr lang="en-US"/>
          </a:p>
        </c:txPr>
        <c:crossAx val="2103246536"/>
        <c:crosses val="autoZero"/>
        <c:auto val="1"/>
        <c:lblAlgn val="ctr"/>
        <c:lblOffset val="100"/>
        <c:noMultiLvlLbl val="0"/>
      </c:catAx>
      <c:valAx>
        <c:axId val="2103246536"/>
        <c:scaling>
          <c:orientation val="minMax"/>
          <c:max val="6.0"/>
          <c:min val="1.0"/>
        </c:scaling>
        <c:delete val="0"/>
        <c:axPos val="l"/>
        <c:majorGridlines>
          <c:spPr>
            <a:ln w="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Myriad Pro" pitchFamily="34" charset="0"/>
              </a:defRPr>
            </a:pPr>
            <a:endParaRPr lang="en-US"/>
          </a:p>
        </c:txPr>
        <c:crossAx val="2103243464"/>
        <c:crosses val="autoZero"/>
        <c:crossBetween val="between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0.3312</cdr:x>
      <cdr:y>0.02351</cdr:y>
    </cdr:from>
    <cdr:to>
      <cdr:x>0.78423</cdr:x>
      <cdr:y>0.14845</cdr:y>
    </cdr:to>
    <cdr:grpSp>
      <cdr:nvGrpSpPr>
        <cdr:cNvPr id="2" name="Group 1"/>
        <cdr:cNvGrpSpPr/>
      </cdr:nvGrpSpPr>
      <cdr:grpSpPr>
        <a:xfrm xmlns:a="http://schemas.openxmlformats.org/drawingml/2006/main">
          <a:off x="1150827" y="81691"/>
          <a:ext cx="1574153" cy="434131"/>
          <a:chOff x="-12108" y="0"/>
          <a:chExt cx="663948" cy="266093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12906"/>
            <a:ext cx="651840" cy="53187"/>
            <a:chOff x="0" y="227111"/>
            <a:chExt cx="651825" cy="56735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2989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 flipV="1">
              <a:off x="628336" y="249730"/>
              <a:ext cx="46107" cy="87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12108" y="0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latin typeface="Myriad Pro" pitchFamily="34" charset="0"/>
              </a:rPr>
              <a:t>*p</a:t>
            </a:r>
            <a:r>
              <a:rPr lang="en-US" sz="1200" dirty="0">
                <a:latin typeface="Myriad Pro" pitchFamily="34" charset="0"/>
              </a:rPr>
              <a:t> &lt;</a:t>
            </a:r>
            <a:r>
              <a:rPr lang="en-US" sz="1200" baseline="0" dirty="0">
                <a:latin typeface="Myriad Pro" pitchFamily="34" charset="0"/>
              </a:rPr>
              <a:t> </a:t>
            </a:r>
            <a:r>
              <a:rPr lang="en-US" sz="1200" dirty="0">
                <a:latin typeface="Myriad Pro" pitchFamily="34" charset="0"/>
              </a:rPr>
              <a:t>.05</a:t>
            </a:r>
          </a:p>
        </cdr:txBody>
      </cdr:sp>
    </cdr:grpSp>
  </cdr:relSizeAnchor>
  <cdr:relSizeAnchor xmlns:cdr="http://schemas.openxmlformats.org/drawingml/2006/chartDrawing">
    <cdr:from>
      <cdr:x>0</cdr:x>
      <cdr:y>0.30792</cdr:y>
    </cdr:from>
    <cdr:to>
      <cdr:x>0.08903</cdr:x>
      <cdr:y>0.69678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1173162"/>
          <a:ext cx="339204" cy="1481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Myriad Pro" pitchFamily="34" charset="0"/>
            </a:rPr>
            <a:t>Time-on-Task (Sec.)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0.32895</cdr:x>
      <cdr:y>0</cdr:y>
    </cdr:from>
    <cdr:to>
      <cdr:x>0.78382</cdr:x>
      <cdr:y>0.13566</cdr:y>
    </cdr:to>
    <cdr:grpSp>
      <cdr:nvGrpSpPr>
        <cdr:cNvPr id="2" name="Group 1"/>
        <cdr:cNvGrpSpPr/>
      </cdr:nvGrpSpPr>
      <cdr:grpSpPr>
        <a:xfrm xmlns:a="http://schemas.openxmlformats.org/drawingml/2006/main">
          <a:off x="1143009" y="0"/>
          <a:ext cx="1580546" cy="471381"/>
          <a:chOff x="-18933" y="-71521"/>
          <a:chExt cx="666649" cy="206437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83125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18933" y="-71521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latin typeface="Myriad Pro" pitchFamily="34" charset="0"/>
              </a:rPr>
              <a:t>p</a:t>
            </a:r>
            <a:r>
              <a:rPr lang="en-US" sz="1200" dirty="0">
                <a:latin typeface="Myriad Pro" pitchFamily="34" charset="0"/>
              </a:rPr>
              <a:t> = .391</a:t>
            </a:r>
          </a:p>
        </cdr:txBody>
      </cdr:sp>
    </cdr:grpSp>
  </cdr:relSizeAnchor>
  <cdr:relSizeAnchor xmlns:cdr="http://schemas.openxmlformats.org/drawingml/2006/chartDrawing">
    <cdr:from>
      <cdr:x>0.03175</cdr:x>
      <cdr:y>0.28509</cdr:y>
    </cdr:from>
    <cdr:to>
      <cdr:x>0.12941</cdr:x>
      <cdr:y>0.67971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10322" y="990601"/>
          <a:ext cx="339342" cy="1371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Myriad Pro" pitchFamily="34" charset="0"/>
            </a:rPr>
            <a:t>Cognitive Effort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0.3312</cdr:x>
      <cdr:y>0.04041</cdr:y>
    </cdr:from>
    <cdr:to>
      <cdr:x>0.7841</cdr:x>
      <cdr:y>0.16875</cdr:y>
    </cdr:to>
    <cdr:grpSp>
      <cdr:nvGrpSpPr>
        <cdr:cNvPr id="2" name="Group 1"/>
        <cdr:cNvGrpSpPr/>
      </cdr:nvGrpSpPr>
      <cdr:grpSpPr>
        <a:xfrm xmlns:a="http://schemas.openxmlformats.org/drawingml/2006/main">
          <a:off x="1150827" y="140413"/>
          <a:ext cx="1573701" cy="445946"/>
          <a:chOff x="-12108" y="0"/>
          <a:chExt cx="663752" cy="273335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12907"/>
            <a:ext cx="651644" cy="60428"/>
            <a:chOff x="0" y="227112"/>
            <a:chExt cx="651629" cy="64459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2989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 flipV="1">
              <a:off x="619063" y="259005"/>
              <a:ext cx="64459" cy="673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12108" y="0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latin typeface="Myriad Pro" pitchFamily="34" charset="0"/>
              </a:rPr>
              <a:t>*p</a:t>
            </a:r>
            <a:r>
              <a:rPr lang="en-US" sz="1200" dirty="0">
                <a:latin typeface="Myriad Pro" pitchFamily="34" charset="0"/>
              </a:rPr>
              <a:t> &lt;</a:t>
            </a:r>
            <a:r>
              <a:rPr lang="en-US" sz="1200" baseline="0" dirty="0">
                <a:latin typeface="Myriad Pro" pitchFamily="34" charset="0"/>
              </a:rPr>
              <a:t> </a:t>
            </a:r>
            <a:r>
              <a:rPr lang="en-US" sz="1200" dirty="0">
                <a:latin typeface="Myriad Pro" pitchFamily="34" charset="0"/>
              </a:rPr>
              <a:t>.05</a:t>
            </a:r>
          </a:p>
        </cdr:txBody>
      </cdr:sp>
    </cdr:grpSp>
  </cdr:relSizeAnchor>
  <cdr:relSizeAnchor xmlns:cdr="http://schemas.openxmlformats.org/drawingml/2006/chartDrawing">
    <cdr:from>
      <cdr:x>0.02174</cdr:x>
      <cdr:y>0.19565</cdr:y>
    </cdr:from>
    <cdr:to>
      <cdr:x>0.0999</cdr:x>
      <cdr:y>0.82609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6200" y="685800"/>
          <a:ext cx="273969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Myriad Pro" pitchFamily="34" charset="0"/>
            </a:rPr>
            <a:t>Number</a:t>
          </a:r>
          <a:r>
            <a:rPr lang="en-US" sz="1200" b="1" baseline="0" dirty="0">
              <a:latin typeface="Myriad Pro" pitchFamily="34" charset="0"/>
            </a:rPr>
            <a:t> of Backtracke</a:t>
          </a:r>
          <a:r>
            <a:rPr lang="en-US" sz="1050" b="1" baseline="0" dirty="0">
              <a:latin typeface="Myriad Pro" pitchFamily="34" charset="0"/>
            </a:rPr>
            <a:t>d Pages </a:t>
          </a:r>
          <a:endParaRPr lang="en-US" sz="1050" b="1" dirty="0">
            <a:latin typeface="Myriad Pro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0.3312</cdr:x>
      <cdr:y>0</cdr:y>
    </cdr:from>
    <cdr:to>
      <cdr:x>0.78414</cdr:x>
      <cdr:y>0.0944</cdr:y>
    </cdr:to>
    <cdr:grpSp>
      <cdr:nvGrpSpPr>
        <cdr:cNvPr id="2" name="Group 1"/>
        <cdr:cNvGrpSpPr/>
      </cdr:nvGrpSpPr>
      <cdr:grpSpPr>
        <a:xfrm xmlns:a="http://schemas.openxmlformats.org/drawingml/2006/main">
          <a:off x="1791858" y="0"/>
          <a:ext cx="2450496" cy="510723"/>
          <a:chOff x="-12108" y="-140049"/>
          <a:chExt cx="663813" cy="406142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12908"/>
            <a:ext cx="651705" cy="53185"/>
            <a:chOff x="0" y="227113"/>
            <a:chExt cx="651690" cy="56733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2989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 flipV="1">
              <a:off x="628270" y="249798"/>
              <a:ext cx="46105" cy="735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12108" y="-140049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latin typeface="Myriad Pro" pitchFamily="34" charset="0"/>
              </a:rPr>
              <a:t>*p</a:t>
            </a:r>
            <a:r>
              <a:rPr lang="en-US" sz="1200" dirty="0">
                <a:latin typeface="Myriad Pro" pitchFamily="34" charset="0"/>
              </a:rPr>
              <a:t> &lt;</a:t>
            </a:r>
            <a:r>
              <a:rPr lang="en-US" sz="1200" baseline="0" dirty="0">
                <a:latin typeface="Myriad Pro" pitchFamily="34" charset="0"/>
              </a:rPr>
              <a:t> </a:t>
            </a:r>
            <a:r>
              <a:rPr lang="en-US" sz="1200" dirty="0">
                <a:latin typeface="Myriad Pro" pitchFamily="34" charset="0"/>
              </a:rPr>
              <a:t>.05</a:t>
            </a:r>
          </a:p>
        </cdr:txBody>
      </cdr:sp>
    </cdr:grpSp>
  </cdr:relSizeAnchor>
  <cdr:relSizeAnchor xmlns:cdr="http://schemas.openxmlformats.org/drawingml/2006/chartDrawing">
    <cdr:from>
      <cdr:x>0.05634</cdr:x>
      <cdr:y>0.14085</cdr:y>
    </cdr:from>
    <cdr:to>
      <cdr:x>0.12795</cdr:x>
      <cdr:y>0.57554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4800" y="762000"/>
          <a:ext cx="387424" cy="2351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Myriad Pro" pitchFamily="34" charset="0"/>
            </a:rPr>
            <a:t>Keystrokes for Backtracking</a:t>
          </a:r>
        </a:p>
      </cdr:txBody>
    </cdr:sp>
  </cdr:relSizeAnchor>
  <cdr:relSizeAnchor xmlns:cdr="http://schemas.openxmlformats.org/drawingml/2006/chartDrawing">
    <cdr:from>
      <cdr:x>0.16927</cdr:x>
      <cdr:y>0.78451</cdr:y>
    </cdr:from>
    <cdr:to>
      <cdr:x>0.57617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5300" y="2295525"/>
          <a:ext cx="1190624" cy="630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Myriad Pro" pitchFamily="34" charset="0"/>
              <a:ea typeface="+mn-ea"/>
              <a:cs typeface="+mn-cs"/>
            </a:rPr>
            <a:t>Average number of backtracked pages = 5.30</a:t>
          </a:r>
          <a:endParaRPr lang="en-US" dirty="0">
            <a:effectLst/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0.57075</cdr:x>
      <cdr:y>0.78125</cdr:y>
    </cdr:from>
    <cdr:to>
      <cdr:x>0.97765</cdr:x>
      <cdr:y>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670050" y="2286000"/>
          <a:ext cx="1190624" cy="64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Myriad Pro" pitchFamily="34" charset="0"/>
              <a:ea typeface="+mn-ea"/>
              <a:cs typeface="+mn-cs"/>
            </a:rPr>
            <a:t>Average number of backtracked pages = 2.10</a:t>
          </a:r>
          <a:endParaRPr lang="en-US" dirty="0">
            <a:effectLst/>
            <a:latin typeface="Myriad Pro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0.29425</cdr:x>
      <cdr:y>0.05171</cdr:y>
    </cdr:from>
    <cdr:to>
      <cdr:x>0.7557</cdr:x>
      <cdr:y>0.18085</cdr:y>
    </cdr:to>
    <cdr:grpSp>
      <cdr:nvGrpSpPr>
        <cdr:cNvPr id="2" name="Group 1"/>
        <cdr:cNvGrpSpPr/>
      </cdr:nvGrpSpPr>
      <cdr:grpSpPr>
        <a:xfrm xmlns:a="http://schemas.openxmlformats.org/drawingml/2006/main">
          <a:off x="1149831" y="164008"/>
          <a:ext cx="1803193" cy="409593"/>
          <a:chOff x="0" y="0"/>
          <a:chExt cx="676290" cy="275022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23231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9050" y="0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/>
              <a:t>p</a:t>
            </a:r>
            <a:r>
              <a:rPr lang="en-US" sz="1200"/>
              <a:t> = .074</a:t>
            </a:r>
          </a:p>
        </cdr:txBody>
      </cdr:sp>
    </cdr:grpSp>
  </cdr:relSizeAnchor>
  <cdr:relSizeAnchor xmlns:cdr="http://schemas.openxmlformats.org/drawingml/2006/chartDrawing">
    <cdr:from>
      <cdr:x>0.00883</cdr:x>
      <cdr:y>0.08402</cdr:y>
    </cdr:from>
    <cdr:to>
      <cdr:x>0.06889</cdr:x>
      <cdr:y>0.78842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829" y="245841"/>
          <a:ext cx="175755" cy="2061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Navigation Experience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0.29425</cdr:x>
      <cdr:y>0.05171</cdr:y>
    </cdr:from>
    <cdr:to>
      <cdr:x>0.7557</cdr:x>
      <cdr:y>0.18085</cdr:y>
    </cdr:to>
    <cdr:grpSp>
      <cdr:nvGrpSpPr>
        <cdr:cNvPr id="2" name="Group 1"/>
        <cdr:cNvGrpSpPr/>
      </cdr:nvGrpSpPr>
      <cdr:grpSpPr>
        <a:xfrm xmlns:a="http://schemas.openxmlformats.org/drawingml/2006/main">
          <a:off x="1177743" y="169433"/>
          <a:ext cx="1846966" cy="423140"/>
          <a:chOff x="0" y="0"/>
          <a:chExt cx="676290" cy="275022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23231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9050" y="0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/>
              <a:t>p</a:t>
            </a:r>
            <a:r>
              <a:rPr lang="en-US" sz="1200"/>
              <a:t> = .126</a:t>
            </a:r>
          </a:p>
        </cdr:txBody>
      </cdr:sp>
    </cdr:grpSp>
  </cdr:relSizeAnchor>
  <cdr:relSizeAnchor xmlns:cdr="http://schemas.openxmlformats.org/drawingml/2006/chartDrawing">
    <cdr:from>
      <cdr:x>0.00651</cdr:x>
      <cdr:y>0.1334</cdr:y>
    </cdr:from>
    <cdr:to>
      <cdr:x>0.08464</cdr:x>
      <cdr:y>0.71341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051" y="390341"/>
          <a:ext cx="228599" cy="1697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Cognitive Effort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0.28814</cdr:x>
      <cdr:y>0.0678</cdr:y>
    </cdr:from>
    <cdr:to>
      <cdr:x>0.73659</cdr:x>
      <cdr:y>0.18085</cdr:y>
    </cdr:to>
    <cdr:grpSp>
      <cdr:nvGrpSpPr>
        <cdr:cNvPr id="2" name="Group 1"/>
        <cdr:cNvGrpSpPr/>
      </cdr:nvGrpSpPr>
      <cdr:grpSpPr>
        <a:xfrm xmlns:a="http://schemas.openxmlformats.org/drawingml/2006/main">
          <a:off x="1001206" y="235586"/>
          <a:ext cx="1558238" cy="392817"/>
          <a:chOff x="-8961" y="34259"/>
          <a:chExt cx="657240" cy="240763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23231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8961" y="34259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effectLst/>
                <a:latin typeface="Myriad Pro" pitchFamily="34" charset="0"/>
                <a:ea typeface="+mn-ea"/>
                <a:cs typeface="+mn-cs"/>
              </a:rPr>
              <a:t>*p</a:t>
            </a:r>
            <a:r>
              <a:rPr lang="en-US" sz="1200" dirty="0">
                <a:effectLst/>
                <a:latin typeface="Myriad Pro" pitchFamily="34" charset="0"/>
                <a:ea typeface="+mn-ea"/>
                <a:cs typeface="+mn-cs"/>
              </a:rPr>
              <a:t> &lt;</a:t>
            </a:r>
            <a:r>
              <a:rPr lang="en-US" sz="1200" baseline="0" dirty="0">
                <a:effectLst/>
                <a:latin typeface="Myriad Pro" pitchFamily="34" charset="0"/>
                <a:ea typeface="+mn-ea"/>
                <a:cs typeface="+mn-cs"/>
              </a:rPr>
              <a:t> </a:t>
            </a:r>
            <a:r>
              <a:rPr lang="en-US" sz="1200" dirty="0">
                <a:effectLst/>
                <a:latin typeface="Myriad Pro" pitchFamily="34" charset="0"/>
                <a:ea typeface="+mn-ea"/>
                <a:cs typeface="+mn-cs"/>
              </a:rPr>
              <a:t>.05</a:t>
            </a:r>
            <a:endParaRPr lang="en-US" sz="1200" dirty="0">
              <a:effectLst/>
              <a:latin typeface="Myriad Pro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0.02193</cdr:x>
      <cdr:y>0.35088</cdr:y>
    </cdr:from>
    <cdr:to>
      <cdr:x>0.0927</cdr:x>
      <cdr:y>0.76056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6200" y="1219200"/>
          <a:ext cx="245903" cy="1423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effectLst/>
              <a:latin typeface="Myriad Pro" pitchFamily="34" charset="0"/>
              <a:ea typeface="+mn-ea"/>
              <a:cs typeface="+mn-cs"/>
            </a:rPr>
            <a:t>Time-on-Task (Sec.)</a:t>
          </a:r>
          <a:endParaRPr lang="en-US" sz="1200" dirty="0">
            <a:effectLst/>
            <a:latin typeface="Myriad Pro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0.27586</cdr:x>
      <cdr:y>0.06897</cdr:y>
    </cdr:from>
    <cdr:to>
      <cdr:x>0.7362</cdr:x>
      <cdr:y>0.18085</cdr:y>
    </cdr:to>
    <cdr:grpSp>
      <cdr:nvGrpSpPr>
        <cdr:cNvPr id="2" name="Group 1"/>
        <cdr:cNvGrpSpPr/>
      </cdr:nvGrpSpPr>
      <cdr:grpSpPr>
        <a:xfrm xmlns:a="http://schemas.openxmlformats.org/drawingml/2006/main">
          <a:off x="958536" y="239651"/>
          <a:ext cx="1599553" cy="388752"/>
          <a:chOff x="-26949" y="36748"/>
          <a:chExt cx="674665" cy="238274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23231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26949" y="36748"/>
            <a:ext cx="657240" cy="17858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effectLst/>
                <a:latin typeface="Myriad Pro" pitchFamily="34" charset="0"/>
                <a:ea typeface="+mn-ea"/>
                <a:cs typeface="+mn-cs"/>
              </a:rPr>
              <a:t>*p </a:t>
            </a:r>
            <a:r>
              <a:rPr lang="en-US" sz="1200" dirty="0">
                <a:effectLst/>
                <a:latin typeface="Myriad Pro" pitchFamily="34" charset="0"/>
                <a:ea typeface="+mn-ea"/>
                <a:cs typeface="+mn-cs"/>
              </a:rPr>
              <a:t>&lt;</a:t>
            </a:r>
            <a:r>
              <a:rPr lang="en-US" sz="1200" baseline="0" dirty="0">
                <a:effectLst/>
                <a:latin typeface="Myriad Pro" pitchFamily="34" charset="0"/>
                <a:ea typeface="+mn-ea"/>
                <a:cs typeface="+mn-cs"/>
              </a:rPr>
              <a:t> </a:t>
            </a:r>
            <a:r>
              <a:rPr lang="en-US" sz="1200" dirty="0">
                <a:effectLst/>
                <a:latin typeface="Myriad Pro" pitchFamily="34" charset="0"/>
                <a:ea typeface="+mn-ea"/>
                <a:cs typeface="+mn-cs"/>
              </a:rPr>
              <a:t>.05</a:t>
            </a:r>
            <a:endParaRPr lang="en-US" sz="1200" dirty="0">
              <a:effectLst/>
              <a:latin typeface="Myriad Pro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0.02193</cdr:x>
      <cdr:y>0.2193</cdr:y>
    </cdr:from>
    <cdr:to>
      <cdr:x>0.11513</cdr:x>
      <cdr:y>0.83333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6200" y="762000"/>
          <a:ext cx="323844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effectLst/>
              <a:latin typeface="Myriad Pro" pitchFamily="34" charset="0"/>
              <a:ea typeface="+mn-ea"/>
              <a:cs typeface="+mn-cs"/>
            </a:rPr>
            <a:t>Number</a:t>
          </a:r>
          <a:r>
            <a:rPr lang="en-US" sz="1200" b="1" baseline="0" dirty="0">
              <a:effectLst/>
              <a:latin typeface="Myriad Pro" pitchFamily="34" charset="0"/>
              <a:ea typeface="+mn-ea"/>
              <a:cs typeface="+mn-cs"/>
            </a:rPr>
            <a:t> of Backtracked Pages </a:t>
          </a:r>
          <a:endParaRPr lang="en-US" sz="1200" dirty="0">
            <a:effectLst/>
            <a:latin typeface="Myriad Pro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0.37237</cdr:x>
      <cdr:y>0.00113</cdr:y>
    </cdr:from>
    <cdr:to>
      <cdr:x>0.83383</cdr:x>
      <cdr:y>0.08138</cdr:y>
    </cdr:to>
    <cdr:grpSp>
      <cdr:nvGrpSpPr>
        <cdr:cNvPr id="2" name="Group 1"/>
        <cdr:cNvGrpSpPr/>
      </cdr:nvGrpSpPr>
      <cdr:grpSpPr>
        <a:xfrm xmlns:a="http://schemas.openxmlformats.org/drawingml/2006/main">
          <a:off x="1844349" y="5597"/>
          <a:ext cx="2285611" cy="397478"/>
          <a:chOff x="0" y="-96206"/>
          <a:chExt cx="676290" cy="371228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223231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9050" y="-96206"/>
            <a:ext cx="657240" cy="722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effectLst/>
                <a:latin typeface="Myriad Pro" pitchFamily="34" charset="0"/>
                <a:ea typeface="+mn-ea"/>
                <a:cs typeface="+mn-cs"/>
              </a:rPr>
              <a:t>*p</a:t>
            </a:r>
            <a:r>
              <a:rPr lang="en-US" sz="1200" dirty="0">
                <a:effectLst/>
                <a:latin typeface="Myriad Pro" pitchFamily="34" charset="0"/>
                <a:ea typeface="+mn-ea"/>
                <a:cs typeface="+mn-cs"/>
              </a:rPr>
              <a:t> &lt;</a:t>
            </a:r>
            <a:r>
              <a:rPr lang="en-US" sz="1200" baseline="0" dirty="0">
                <a:effectLst/>
                <a:latin typeface="Myriad Pro" pitchFamily="34" charset="0"/>
                <a:ea typeface="+mn-ea"/>
                <a:cs typeface="+mn-cs"/>
              </a:rPr>
              <a:t> </a:t>
            </a:r>
            <a:r>
              <a:rPr lang="en-US" sz="1200" dirty="0">
                <a:effectLst/>
                <a:latin typeface="Myriad Pro" pitchFamily="34" charset="0"/>
                <a:ea typeface="+mn-ea"/>
                <a:cs typeface="+mn-cs"/>
              </a:rPr>
              <a:t>.05</a:t>
            </a:r>
            <a:endParaRPr lang="en-US" sz="1200" dirty="0">
              <a:effectLst/>
              <a:latin typeface="Myriad Pro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0.03077</cdr:x>
      <cdr:y>0.09231</cdr:y>
    </cdr:from>
    <cdr:to>
      <cdr:x>0.12148</cdr:x>
      <cdr:y>0.61171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2400" y="457200"/>
          <a:ext cx="449287" cy="2572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Myriad Pro" pitchFamily="34" charset="0"/>
            </a:rPr>
            <a:t>Keystrokes for Backtracking</a:t>
          </a:r>
        </a:p>
      </cdr:txBody>
    </cdr:sp>
  </cdr:relSizeAnchor>
  <cdr:relSizeAnchor xmlns:cdr="http://schemas.openxmlformats.org/drawingml/2006/chartDrawing">
    <cdr:from>
      <cdr:x>0.17361</cdr:x>
      <cdr:y>0.78451</cdr:y>
    </cdr:from>
    <cdr:to>
      <cdr:x>0.58051</cdr:x>
      <cdr:y>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08000" y="2295525"/>
          <a:ext cx="1190624" cy="630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Myriad Pro" pitchFamily="34" charset="0"/>
              <a:ea typeface="+mn-ea"/>
              <a:cs typeface="+mn-cs"/>
            </a:rPr>
            <a:t>Average number of backtracked pages = 6.06</a:t>
          </a:r>
          <a:endParaRPr lang="en-US" dirty="0">
            <a:effectLst/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0.57509</cdr:x>
      <cdr:y>0.78125</cdr:y>
    </cdr:from>
    <cdr:to>
      <cdr:x>0.98199</cdr:x>
      <cdr:y>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682750" y="2286000"/>
          <a:ext cx="1190624" cy="64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Myriad Pro" pitchFamily="34" charset="0"/>
              <a:ea typeface="+mn-ea"/>
              <a:cs typeface="+mn-cs"/>
            </a:rPr>
            <a:t>Average number of backtracked pages = 1.00</a:t>
          </a:r>
          <a:endParaRPr lang="en-US" dirty="0">
            <a:effectLst/>
            <a:latin typeface="Myriad Pro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0.28509</cdr:x>
      <cdr:y>0</cdr:y>
    </cdr:from>
    <cdr:to>
      <cdr:x>0.7546</cdr:x>
      <cdr:y>0.1515</cdr:y>
    </cdr:to>
    <cdr:grpSp>
      <cdr:nvGrpSpPr>
        <cdr:cNvPr id="2" name="Group 1"/>
        <cdr:cNvGrpSpPr/>
      </cdr:nvGrpSpPr>
      <cdr:grpSpPr>
        <a:xfrm xmlns:a="http://schemas.openxmlformats.org/drawingml/2006/main">
          <a:off x="990608" y="0"/>
          <a:ext cx="1631416" cy="526420"/>
          <a:chOff x="-40391" y="-1168507"/>
          <a:chExt cx="688107" cy="322646"/>
        </a:xfrm>
      </cdr:grpSpPr>
      <cdr:grpSp>
        <cdr:nvGrpSpPr>
          <cdr:cNvPr id="3" name="Group 2"/>
          <cdr:cNvGrpSpPr/>
        </cdr:nvGrpSpPr>
        <cdr:grpSpPr>
          <a:xfrm xmlns:a="http://schemas.openxmlformats.org/drawingml/2006/main">
            <a:off x="0" y="-897652"/>
            <a:ext cx="647716" cy="51791"/>
            <a:chOff x="0" y="238125"/>
            <a:chExt cx="647701" cy="55246"/>
          </a:xfrm>
        </cdr:grpSpPr>
        <cdr:sp macro="" textlink="">
          <cdr:nvSpPr>
            <cdr:cNvPr id="5" name="Straight Connector 4"/>
            <cdr:cNvSpPr/>
          </cdr:nvSpPr>
          <cdr:spPr>
            <a:xfrm xmlns:a="http://schemas.openxmlformats.org/drawingml/2006/main" rot="5400000">
              <a:off x="-22860" y="260987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6" name="Straight Connector 5"/>
            <cdr:cNvSpPr/>
          </cdr:nvSpPr>
          <cdr:spPr>
            <a:xfrm xmlns:a="http://schemas.openxmlformats.org/drawingml/2006/main">
              <a:off x="1" y="238125"/>
              <a:ext cx="647700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7" name="Straight Connector 6"/>
            <cdr:cNvSpPr/>
          </cdr:nvSpPr>
          <cdr:spPr>
            <a:xfrm xmlns:a="http://schemas.openxmlformats.org/drawingml/2006/main" rot="5400000">
              <a:off x="624840" y="270512"/>
              <a:ext cx="45719" cy="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-40391" y="-1168507"/>
            <a:ext cx="657240" cy="28022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i="1" dirty="0">
                <a:latin typeface="Myriad Pro" pitchFamily="34" charset="0"/>
              </a:rPr>
              <a:t>*p</a:t>
            </a:r>
            <a:r>
              <a:rPr lang="en-US" sz="1200" dirty="0">
                <a:latin typeface="Myriad Pro" pitchFamily="34" charset="0"/>
              </a:rPr>
              <a:t> &lt;</a:t>
            </a:r>
            <a:r>
              <a:rPr lang="en-US" sz="1200" baseline="0" dirty="0">
                <a:latin typeface="Myriad Pro" pitchFamily="34" charset="0"/>
              </a:rPr>
              <a:t> .05</a:t>
            </a:r>
            <a:endParaRPr lang="en-US" sz="1200" dirty="0">
              <a:latin typeface="Myriad Pro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0.02193</cdr:x>
      <cdr:y>0.26316</cdr:y>
    </cdr:from>
    <cdr:to>
      <cdr:x>0.10168</cdr:x>
      <cdr:y>0.77242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6200" y="914400"/>
          <a:ext cx="277109" cy="1769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Myriad Pro" pitchFamily="34" charset="0"/>
            </a:rPr>
            <a:t>Navigation Experience</a:t>
          </a:r>
        </a:p>
      </cdr:txBody>
    </cdr:sp>
  </cdr:relSizeAnchor>
  <cdr:relSizeAnchor xmlns:cdr="http://schemas.openxmlformats.org/drawingml/2006/chartDrawing">
    <cdr:from>
      <cdr:x>0.16564</cdr:x>
      <cdr:y>0.04193</cdr:y>
    </cdr:from>
    <cdr:to>
      <cdr:x>0.22393</cdr:x>
      <cdr:y>0.20965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514337" y="95250"/>
          <a:ext cx="180988" cy="3810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0.06851</cdr:x>
      <cdr:y>0.03494</cdr:y>
    </cdr:from>
    <cdr:to>
      <cdr:x>0.21166</cdr:x>
      <cdr:y>0.14675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212725" y="79376"/>
          <a:ext cx="444500" cy="254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0.14516</cdr:x>
      <cdr:y>0.08065</cdr:y>
    </cdr:from>
    <cdr:to>
      <cdr:x>0.96774</cdr:x>
      <cdr:y>0.1129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685800" y="381000"/>
          <a:ext cx="388620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B1C56-27E3-3D41-9DAD-95ABAD57523C}" type="datetime1">
              <a:rPr lang="en-US" smtClean="0"/>
              <a:t>7/5/15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AC09-8706-C24D-8F4E-5F12BAA9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3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A1AD-71A5-8440-83E2-2936BF083B18}" type="datetime1">
              <a:rPr lang="en-US" smtClean="0"/>
              <a:t>7/5/15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6D6D2-F716-4455-BD61-A33096176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3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73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5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9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58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33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2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D6D2-F716-4455-BD61-A330961768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88CC-EFB2-9342-BF10-D2F3C6FA9EBA}" type="datetime1">
              <a:rPr lang="en-US" smtClean="0"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FB-24CB-0042-8B1A-A7B6ABC1E756}" type="datetime1">
              <a:rPr lang="en-US" smtClean="0"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5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5A81-584E-074F-B67F-D6192307B825}" type="datetime1">
              <a:rPr lang="en-US" smtClean="0"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DA14-5654-2640-B9B1-9EE2ED7AFF4C}" type="datetime1">
              <a:rPr lang="en-US" smtClean="0"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A485-4649-B945-9460-67579A1C77E9}" type="datetime1">
              <a:rPr lang="en-US" smtClean="0"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E3B5-EB15-8F48-AA6F-35DD2A71E80A}" type="datetime1">
              <a:rPr lang="en-US" smtClean="0"/>
              <a:t>7/5/15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B941-2882-6443-A10D-8E4C3A3C7F83}" type="datetime1">
              <a:rPr lang="en-US" smtClean="0"/>
              <a:t>7/5/15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6FA8-3933-8345-972D-8D52A0AC51E4}" type="datetime1">
              <a:rPr lang="en-US" smtClean="0"/>
              <a:t>7/5/15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1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AD54-1609-EF4D-A236-C18FCA0C5929}" type="datetime1">
              <a:rPr lang="en-US" smtClean="0"/>
              <a:t>7/5/15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4D6-6D68-394B-B92B-BB3D1E8396B6}" type="datetime1">
              <a:rPr lang="en-US" smtClean="0"/>
              <a:t>7/5/15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75DE-90B0-1C43-BC1A-B8CDA9CD2058}" type="datetime1">
              <a:rPr lang="en-US" smtClean="0"/>
              <a:t>7/5/15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5C10-7AE9-2140-9F74-1E647138BFE7}" type="datetime1">
              <a:rPr lang="en-US" smtClean="0"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ASSETS 2012  The 14th International ACM SIGACCCESS Conference on Computers and Accessibility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2068-BB45-4171-B708-F548CD01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://discern.uits.iu.edu:8670/NSF_WEB/" TargetMode="External"/><Relationship Id="rId6" Type="http://schemas.openxmlformats.org/officeDocument/2006/relationships/hyperlink" Target="http://discern.uits.iu.edu:8670/NSF_WEB_TB/" TargetMode="External"/><Relationship Id="rId7" Type="http://schemas.openxmlformats.org/officeDocument/2006/relationships/hyperlink" Target="http://discern.uits.iu.edu:8670/NSF_WEB_U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hyperlink" Target="http://mypage.iu.edu/~dbolchin/" TargetMode="External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Myriad Pro"/>
                <a:cs typeface="Myriad Pro"/>
              </a:rPr>
              <a:t>Back </a:t>
            </a:r>
            <a:r>
              <a:rPr lang="en-US" b="1" dirty="0">
                <a:latin typeface="Myriad Pro"/>
                <a:cs typeface="Myriad Pro"/>
              </a:rPr>
              <a:t>Navigation Shortcuts for Screen Reader Users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2743200"/>
            <a:ext cx="29718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Romisa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Rohani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Ghahari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Mexhid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Ferati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Tao Yang </a:t>
            </a:r>
          </a:p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Davide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Bolchini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1" descr="C:\Users\Mike Tao Yang\Pictures\IU_Si_IUPUI_V_2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26920"/>
            <a:ext cx="3733800" cy="148808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2068-BB45-4171-B708-F548CD0104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7" name="Picture 40" descr="nsf1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53618"/>
            <a:ext cx="1066800" cy="11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200400" y="60960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October-22, 2012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4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72840" y="3810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Curriculum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5052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Ph.D. Programs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378619" y="44715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81000" y="46239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81000" y="477869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9624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All Programs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216819" y="49287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219200" y="50811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219200" y="523589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9840" y="143256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Admission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3040" y="23622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Description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2362200"/>
            <a:ext cx="3749040" cy="1005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0190000" lon="4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Programs</a:t>
            </a:r>
          </a:p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“Ph.D. in Physics</a:t>
            </a:r>
            <a:endParaRPr lang="en-US" sz="2800" b="1" spc="18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8840" y="8382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6002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4800" y="22860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600" y="310896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Biography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37560" y="3124200"/>
            <a:ext cx="3749040" cy="1005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0190000" lon="4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Faculty</a:t>
            </a:r>
          </a:p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“Brian Miller”</a:t>
            </a:r>
            <a:endParaRPr lang="en-US" sz="2800" b="1" spc="18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800" y="43434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All Faculty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33308" y="17526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34148" y="242316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80708" y="31242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00600" y="4038600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Biography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24080" y="4038600"/>
            <a:ext cx="3749040" cy="1005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0190000" lon="4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Faculty</a:t>
            </a:r>
          </a:p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“Michael Bailey”</a:t>
            </a:r>
            <a:endParaRPr lang="en-US" sz="2800" b="1" spc="18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48768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Adjunct Faculty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rot="535894">
            <a:off x="3166690" y="4618883"/>
            <a:ext cx="5096276" cy="1931416"/>
          </a:xfrm>
          <a:custGeom>
            <a:avLst/>
            <a:gdLst>
              <a:gd name="connsiteX0" fmla="*/ 6570133 w 7513562"/>
              <a:gd name="connsiteY0" fmla="*/ 0 h 3495524"/>
              <a:gd name="connsiteX1" fmla="*/ 6976533 w 7513562"/>
              <a:gd name="connsiteY1" fmla="*/ 246743 h 3495524"/>
              <a:gd name="connsiteX2" fmla="*/ 6860419 w 7513562"/>
              <a:gd name="connsiteY2" fmla="*/ 1146629 h 3495524"/>
              <a:gd name="connsiteX3" fmla="*/ 3057676 w 7513562"/>
              <a:gd name="connsiteY3" fmla="*/ 3367315 h 3495524"/>
              <a:gd name="connsiteX4" fmla="*/ 445105 w 7513562"/>
              <a:gd name="connsiteY4" fmla="*/ 1915886 h 3495524"/>
              <a:gd name="connsiteX5" fmla="*/ 387048 w 7513562"/>
              <a:gd name="connsiteY5" fmla="*/ 1378857 h 349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3562" h="3495524">
                <a:moveTo>
                  <a:pt x="6570133" y="0"/>
                </a:moveTo>
                <a:cubicBezTo>
                  <a:pt x="6749142" y="27819"/>
                  <a:pt x="6928152" y="55638"/>
                  <a:pt x="6976533" y="246743"/>
                </a:cubicBezTo>
                <a:cubicBezTo>
                  <a:pt x="7024914" y="437848"/>
                  <a:pt x="7513562" y="626534"/>
                  <a:pt x="6860419" y="1146629"/>
                </a:cubicBezTo>
                <a:cubicBezTo>
                  <a:pt x="6207276" y="1666724"/>
                  <a:pt x="4126895" y="3239106"/>
                  <a:pt x="3057676" y="3367315"/>
                </a:cubicBezTo>
                <a:cubicBezTo>
                  <a:pt x="1988457" y="3495524"/>
                  <a:pt x="890210" y="2247296"/>
                  <a:pt x="445105" y="1915886"/>
                </a:cubicBezTo>
                <a:cubicBezTo>
                  <a:pt x="0" y="1584476"/>
                  <a:pt x="193524" y="1481666"/>
                  <a:pt x="387048" y="1378857"/>
                </a:cubicBezTo>
              </a:path>
            </a:pathLst>
          </a:custGeom>
          <a:ln w="44450">
            <a:solidFill>
              <a:schemeClr val="tx1"/>
            </a:solidFill>
            <a:prstDash val="sysDot"/>
            <a:headEnd type="none"/>
            <a:tailEnd type="triangle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94892" y="6019800"/>
            <a:ext cx="150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&lt; </a:t>
            </a:r>
            <a:r>
              <a:rPr lang="en-US" sz="1600" b="1" dirty="0">
                <a:solidFill>
                  <a:prstClr val="black"/>
                </a:solidFill>
                <a:latin typeface="Myriad Pro" pitchFamily="34" charset="0"/>
              </a:rPr>
              <a:t>b</a:t>
            </a:r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ack to list &gt;</a:t>
            </a:r>
            <a:endParaRPr lang="en-US" sz="16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 rot="20173753">
            <a:off x="585476" y="4485092"/>
            <a:ext cx="2348820" cy="1814704"/>
          </a:xfrm>
          <a:custGeom>
            <a:avLst/>
            <a:gdLst>
              <a:gd name="connsiteX0" fmla="*/ 4852609 w 4852609"/>
              <a:gd name="connsiteY0" fmla="*/ 2148115 h 2148115"/>
              <a:gd name="connsiteX1" fmla="*/ 2385181 w 4852609"/>
              <a:gd name="connsiteY1" fmla="*/ 2032000 h 2148115"/>
              <a:gd name="connsiteX2" fmla="*/ 222552 w 4852609"/>
              <a:gd name="connsiteY2" fmla="*/ 1030515 h 2148115"/>
              <a:gd name="connsiteX3" fmla="*/ 1049866 w 4852609"/>
              <a:gd name="connsiteY3" fmla="*/ 0 h 21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2609" h="2148115">
                <a:moveTo>
                  <a:pt x="4852609" y="2148115"/>
                </a:moveTo>
                <a:lnTo>
                  <a:pt x="2385181" y="2032000"/>
                </a:lnTo>
                <a:cubicBezTo>
                  <a:pt x="1613505" y="1845733"/>
                  <a:pt x="445104" y="1369182"/>
                  <a:pt x="222552" y="1030515"/>
                </a:cubicBezTo>
                <a:cubicBezTo>
                  <a:pt x="0" y="691848"/>
                  <a:pt x="524933" y="345924"/>
                  <a:pt x="1049866" y="0"/>
                </a:cubicBezTo>
              </a:path>
            </a:pathLst>
          </a:custGeom>
          <a:ln w="4445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5414" y="5715000"/>
            <a:ext cx="1707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&lt; back to list&gt;</a:t>
            </a:r>
            <a:endParaRPr lang="en-US" sz="16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26983"/>
            <a:ext cx="3429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List-based “Back” Navigation</a:t>
            </a:r>
          </a:p>
          <a:p>
            <a:endParaRPr lang="en-US" sz="3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Traditional </a:t>
            </a:r>
            <a:r>
              <a:rPr lang="en-US" sz="1400" b="1" dirty="0">
                <a:solidFill>
                  <a:prstClr val="black"/>
                </a:solidFill>
                <a:latin typeface="Myriad Pro" pitchFamily="34" charset="0"/>
              </a:rPr>
              <a:t>b</a:t>
            </a:r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ack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1400" dirty="0" smtClean="0">
                <a:solidFill>
                  <a:srgbClr val="FF0000"/>
                </a:solidFill>
                <a:latin typeface="Myriad Pro" pitchFamily="34" charset="0"/>
              </a:rPr>
              <a:t>pages</a:t>
            </a:r>
          </a:p>
          <a:p>
            <a:endParaRPr lang="en-US" sz="5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List-based back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1400" dirty="0" smtClean="0">
                <a:solidFill>
                  <a:srgbClr val="FF0000"/>
                </a:solidFill>
                <a:latin typeface="Myriad Pro" pitchFamily="34" charset="0"/>
              </a:rPr>
              <a:t>lists</a:t>
            </a:r>
          </a:p>
        </p:txBody>
      </p:sp>
      <p:sp>
        <p:nvSpPr>
          <p:cNvPr id="81" name="Rectangle 80"/>
          <p:cNvSpPr/>
          <p:nvPr/>
        </p:nvSpPr>
        <p:spPr>
          <a:xfrm flipV="1">
            <a:off x="2893219" y="536210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flipV="1">
            <a:off x="2895600" y="551450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flipV="1">
            <a:off x="2895600" y="566928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flipV="1">
            <a:off x="3779044" y="587645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V="1">
            <a:off x="3781425" y="602885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3781425" y="618363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10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48" name="Footer Placeholder 5"/>
          <p:cNvSpPr txBox="1">
            <a:spLocks/>
          </p:cNvSpPr>
          <p:nvPr/>
        </p:nvSpPr>
        <p:spPr>
          <a:xfrm>
            <a:off x="1828800" y="-76200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6361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4479 0.0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2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8958 0.08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4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4479 0.044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2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8958 0.0888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44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3646 0.1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6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4479 0.04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2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8958 0.0888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444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3646 0.1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19" grpId="1" animBg="1"/>
      <p:bldP spid="18" grpId="0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Webtime Prototype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11</a:t>
            </a:fld>
            <a:endParaRPr lang="en-US" dirty="0">
              <a:latin typeface="Myriad Pro"/>
              <a:cs typeface="Myriad Pro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219200"/>
            <a:ext cx="4796155" cy="46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-72869" y="2968469"/>
            <a:ext cx="2677656" cy="22271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</a:rPr>
              <a:t>Accessibility tested  </a:t>
            </a:r>
            <a:r>
              <a:rPr lang="en-US" dirty="0">
                <a:latin typeface="Myriad Pro" pitchFamily="34" charset="0"/>
              </a:rPr>
              <a:t>with the W3C </a:t>
            </a:r>
            <a:r>
              <a:rPr lang="en-US" dirty="0" smtClean="0">
                <a:latin typeface="Myriad Pro" pitchFamily="34" charset="0"/>
              </a:rPr>
              <a:t>validator.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Myriad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</a:rPr>
              <a:t>Screen readers Window-Eyes </a:t>
            </a:r>
            <a:r>
              <a:rPr lang="en-US" dirty="0" smtClean="0">
                <a:latin typeface="Myriad Pro" pitchFamily="34" charset="0"/>
              </a:rPr>
              <a:t>V 7.5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Myriad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</a:rPr>
              <a:t>Internet Explorer </a:t>
            </a:r>
            <a:r>
              <a:rPr lang="en-US" dirty="0" smtClean="0">
                <a:latin typeface="Myriad Pro" pitchFamily="34" charset="0"/>
              </a:rPr>
              <a:t>V 8.0</a:t>
            </a: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Prototype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5715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Myriad Pro"/>
                <a:cs typeface="Myriad Pro"/>
              </a:rPr>
              <a:t>Traditional back: </a:t>
            </a:r>
            <a:r>
              <a:rPr lang="en-US" u="sng" dirty="0">
                <a:latin typeface="Myriad Pro"/>
                <a:cs typeface="Myriad Pro"/>
                <a:hlinkClick r:id="rId5" tooltip="Link for traditional Webtime prototype"/>
              </a:rPr>
              <a:t>http://discern.uits.iu.edu:8670/NSF_WEB/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Topic-based back: </a:t>
            </a:r>
            <a:r>
              <a:rPr lang="en-US" u="sng" dirty="0">
                <a:latin typeface="Myriad Pro"/>
                <a:cs typeface="Myriad Pro"/>
                <a:hlinkClick r:id="rId6" tooltip="Link for topic-based Webtime prototype"/>
              </a:rPr>
              <a:t>http://discern.uits.iu.edu:8670/NSF_WEB_TB/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List-based back: </a:t>
            </a:r>
            <a:r>
              <a:rPr lang="en-US" u="sng" dirty="0">
                <a:latin typeface="Myriad Pro"/>
                <a:cs typeface="Myriad Pro"/>
                <a:hlinkClick r:id="rId7" tooltip="Link for list-based Webtime prototype"/>
              </a:rPr>
              <a:t>http://discern.uits.iu.edu:8670/NSF_WEB_UL/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Hypotheses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Myriad Pro" pitchFamily="34" charset="0"/>
              </a:rPr>
              <a:t>H1: With respect to traditional back, </a:t>
            </a:r>
            <a:r>
              <a:rPr lang="en-US" b="1" i="1" dirty="0">
                <a:latin typeface="Myriad Pro" pitchFamily="34" charset="0"/>
              </a:rPr>
              <a:t>topic-based back</a:t>
            </a:r>
            <a:r>
              <a:rPr lang="en-US" dirty="0">
                <a:latin typeface="Myriad Pro" pitchFamily="34" charset="0"/>
              </a:rPr>
              <a:t>,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enables </a:t>
            </a:r>
            <a:r>
              <a:rPr lang="en-US" dirty="0">
                <a:latin typeface="Myriad Pro" pitchFamily="34" charset="0"/>
              </a:rPr>
              <a:t>faster navigation to previously visited topics (H1.1)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yields </a:t>
            </a:r>
            <a:r>
              <a:rPr lang="en-US" dirty="0">
                <a:latin typeface="Myriad Pro" pitchFamily="34" charset="0"/>
              </a:rPr>
              <a:t>a better navigation experience (H1.2)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reduces </a:t>
            </a:r>
            <a:r>
              <a:rPr lang="en-US" dirty="0">
                <a:latin typeface="Myriad Pro" pitchFamily="34" charset="0"/>
              </a:rPr>
              <a:t>perceived cognitive effort for screen reader users (H1.3) </a:t>
            </a:r>
            <a:endParaRPr lang="en-US" dirty="0" smtClean="0">
              <a:latin typeface="Myriad Pro" pitchFamily="34" charset="0"/>
            </a:endParaRPr>
          </a:p>
          <a:p>
            <a:pPr lvl="1"/>
            <a:endParaRPr lang="en-US" dirty="0" smtClean="0">
              <a:latin typeface="Myriad Pro" pitchFamily="34" charset="0"/>
            </a:endParaRPr>
          </a:p>
          <a:p>
            <a:pPr lvl="1"/>
            <a:endParaRPr lang="en-US" dirty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H2</a:t>
            </a:r>
            <a:r>
              <a:rPr lang="en-US" dirty="0">
                <a:latin typeface="Myriad Pro" pitchFamily="34" charset="0"/>
              </a:rPr>
              <a:t>: With respect to traditional back, </a:t>
            </a:r>
            <a:r>
              <a:rPr lang="en-US" b="1" i="1" dirty="0">
                <a:latin typeface="Myriad Pro" pitchFamily="34" charset="0"/>
              </a:rPr>
              <a:t>list-based back</a:t>
            </a:r>
            <a:r>
              <a:rPr lang="en-US" dirty="0">
                <a:latin typeface="Myriad Pro" pitchFamily="34" charset="0"/>
              </a:rPr>
              <a:t>, </a:t>
            </a:r>
            <a:endParaRPr lang="en-US" dirty="0" smtClean="0">
              <a:latin typeface="Myriad Pro" pitchFamily="34" charset="0"/>
            </a:endParaRPr>
          </a:p>
          <a:p>
            <a:pPr lvl="1"/>
            <a:r>
              <a:rPr lang="en-US" dirty="0" smtClean="0">
                <a:latin typeface="Myriad Pro" pitchFamily="34" charset="0"/>
              </a:rPr>
              <a:t>enables </a:t>
            </a:r>
            <a:r>
              <a:rPr lang="en-US" dirty="0">
                <a:latin typeface="Myriad Pro" pitchFamily="34" charset="0"/>
              </a:rPr>
              <a:t>faster navigation to previously visited list pages (H2.1)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yields </a:t>
            </a:r>
            <a:r>
              <a:rPr lang="en-US" dirty="0">
                <a:latin typeface="Myriad Pro" pitchFamily="34" charset="0"/>
              </a:rPr>
              <a:t>a better navigation experience (H2.2)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reduces </a:t>
            </a:r>
            <a:r>
              <a:rPr lang="en-US" dirty="0">
                <a:latin typeface="Myriad Pro" pitchFamily="34" charset="0"/>
              </a:rPr>
              <a:t>perceived cognitive effort for screen reader users (H2.3</a:t>
            </a:r>
            <a:r>
              <a:rPr lang="en-US" dirty="0" smtClean="0">
                <a:latin typeface="Myriad Pro" pitchFamily="34" charset="0"/>
              </a:rPr>
              <a:t>)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12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Introduction – Prototype –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Hypotheses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503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Physical Setup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43600" cy="16002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Myriad Pro" pitchFamily="34" charset="0"/>
              </a:rPr>
              <a:t>C</a:t>
            </a:r>
            <a:r>
              <a:rPr lang="en-US" sz="1800" dirty="0" smtClean="0">
                <a:latin typeface="Myriad Pro" pitchFamily="34" charset="0"/>
              </a:rPr>
              <a:t>ontrolled </a:t>
            </a:r>
            <a:r>
              <a:rPr lang="en-US" sz="1800" dirty="0">
                <a:latin typeface="Myriad Pro" pitchFamily="34" charset="0"/>
              </a:rPr>
              <a:t>lab environment at </a:t>
            </a:r>
            <a:r>
              <a:rPr lang="en-US" sz="1800" b="1" dirty="0">
                <a:latin typeface="Myriad Pro" pitchFamily="34" charset="0"/>
              </a:rPr>
              <a:t>Indiana School for the Blind and Visually </a:t>
            </a:r>
            <a:r>
              <a:rPr lang="en-US" sz="1800" b="1" dirty="0" smtClean="0">
                <a:latin typeface="Myriad Pro" pitchFamily="34" charset="0"/>
              </a:rPr>
              <a:t>Impaired (ISBVI) </a:t>
            </a:r>
          </a:p>
          <a:p>
            <a:endParaRPr lang="en-US" sz="1800" dirty="0" smtClean="0">
              <a:latin typeface="Myriad Pro" pitchFamily="34" charset="0"/>
            </a:endParaRPr>
          </a:p>
          <a:p>
            <a:r>
              <a:rPr lang="en-US" sz="1800" dirty="0" smtClean="0">
                <a:latin typeface="Myriad Pro" pitchFamily="34" charset="0"/>
              </a:rPr>
              <a:t>School’s </a:t>
            </a:r>
            <a:r>
              <a:rPr lang="en-US" sz="1800" dirty="0">
                <a:latin typeface="Myriad Pro" pitchFamily="34" charset="0"/>
              </a:rPr>
              <a:t>laptops </a:t>
            </a:r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r>
              <a:rPr lang="en-US" sz="1800" dirty="0">
                <a:latin typeface="Myriad Pro" pitchFamily="34" charset="0"/>
              </a:rPr>
              <a:t>Screen readers Window-Eyes </a:t>
            </a:r>
            <a:r>
              <a:rPr lang="en-US" sz="1800" dirty="0" smtClean="0">
                <a:latin typeface="Myriad Pro" pitchFamily="34" charset="0"/>
              </a:rPr>
              <a:t>V 7.5 </a:t>
            </a:r>
            <a:r>
              <a:rPr lang="en-US" sz="1800" dirty="0">
                <a:latin typeface="Myriad Pro" pitchFamily="34" charset="0"/>
              </a:rPr>
              <a:t>to auralize the </a:t>
            </a:r>
            <a:r>
              <a:rPr lang="en-US" sz="1800" dirty="0" smtClean="0">
                <a:latin typeface="Myriad Pro" pitchFamily="34" charset="0"/>
              </a:rPr>
              <a:t>content</a:t>
            </a:r>
          </a:p>
          <a:p>
            <a:endParaRPr lang="en-US" sz="1800" dirty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13</a:t>
            </a:fld>
            <a:endParaRPr lang="en-US" dirty="0">
              <a:latin typeface="Myriad Pro"/>
              <a:cs typeface="Myriad Pro"/>
            </a:endParaRPr>
          </a:p>
        </p:txBody>
      </p:sp>
      <p:pic>
        <p:nvPicPr>
          <p:cNvPr id="7" name="Picture 3" descr="C:\Users\Mexhid\Downloads\Pictures_for_Al_Jan-Feb_2012\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28495" r="18472" b="9044"/>
          <a:stretch/>
        </p:blipFill>
        <p:spPr bwMode="auto">
          <a:xfrm>
            <a:off x="6570711" y="1524000"/>
            <a:ext cx="2420889" cy="182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xhid\Downloads\Pictures_for_Al_Jan-Feb_2012\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" b="-589"/>
          <a:stretch/>
        </p:blipFill>
        <p:spPr bwMode="auto">
          <a:xfrm>
            <a:off x="6019800" y="4895598"/>
            <a:ext cx="2209800" cy="17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exhid\Downloads\Pictures_for_Al_Jan-Feb_2012\photo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35464" r="33166" b="10218"/>
          <a:stretch/>
        </p:blipFill>
        <p:spPr bwMode="auto">
          <a:xfrm>
            <a:off x="382577" y="3534330"/>
            <a:ext cx="2294393" cy="19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76970" y="3581400"/>
            <a:ext cx="5943600" cy="131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Myriad Pro" pitchFamily="34" charset="0"/>
              </a:rPr>
              <a:t>Participants’ interactions were recorded using Morae Recorder V 3.2.</a:t>
            </a:r>
          </a:p>
          <a:p>
            <a:endParaRPr lang="en-US" sz="1800" dirty="0" smtClean="0">
              <a:latin typeface="Myriad Pro" pitchFamily="34" charset="0"/>
            </a:endParaRPr>
          </a:p>
          <a:p>
            <a:r>
              <a:rPr lang="en-US" sz="1800" dirty="0">
                <a:latin typeface="Myriad Pro" pitchFamily="34" charset="0"/>
              </a:rPr>
              <a:t>Webtime is optimized for </a:t>
            </a:r>
            <a:r>
              <a:rPr lang="en-US" sz="1800" dirty="0" smtClean="0">
                <a:latin typeface="Myriad Pro" pitchFamily="34" charset="0"/>
              </a:rPr>
              <a:t>Internet Explorer V 8.0 </a:t>
            </a: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  <a:p>
            <a:endParaRPr lang="en-US" sz="1800" dirty="0" smtClean="0">
              <a:latin typeface="Myriad Pro" pitchFamily="34" charset="0"/>
            </a:endParaRPr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1828800" y="76200"/>
            <a:ext cx="571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Controlled Study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  <a:cs typeface="Arial" pitchFamily="34" charset="0"/>
              </a:rPr>
              <a:t>Controlled Design Evaluation (N = 10)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1256" y="1597795"/>
            <a:ext cx="2986744" cy="39624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20612" y="2941109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2"/>
          </p:cNvCxnSpPr>
          <p:nvPr/>
        </p:nvCxnSpPr>
        <p:spPr>
          <a:xfrm>
            <a:off x="3709203" y="2051111"/>
            <a:ext cx="27979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23195" y="2051111"/>
            <a:ext cx="2536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41716" y="2946595"/>
            <a:ext cx="25908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14600" y="4221608"/>
            <a:ext cx="282497" cy="28201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4794465"/>
            <a:ext cx="282497" cy="38871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45491" y="4264795"/>
            <a:ext cx="2590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45491" y="5179195"/>
            <a:ext cx="2590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01415" y="2058373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988998" y="1868231"/>
            <a:ext cx="640080" cy="370355"/>
            <a:chOff x="3281890" y="2392680"/>
            <a:chExt cx="640080" cy="370355"/>
          </a:xfrm>
        </p:grpSpPr>
        <p:sp>
          <p:nvSpPr>
            <p:cNvPr id="15" name="Oval 14"/>
            <p:cNvSpPr/>
            <p:nvPr/>
          </p:nvSpPr>
          <p:spPr>
            <a:xfrm>
              <a:off x="3281890" y="2392680"/>
              <a:ext cx="64008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73330" y="239370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T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2701" y="1860903"/>
            <a:ext cx="640080" cy="383940"/>
            <a:chOff x="5064785" y="2373868"/>
            <a:chExt cx="640080" cy="383940"/>
          </a:xfrm>
        </p:grpSpPr>
        <p:sp>
          <p:nvSpPr>
            <p:cNvPr id="18" name="Oval 17"/>
            <p:cNvSpPr/>
            <p:nvPr/>
          </p:nvSpPr>
          <p:spPr>
            <a:xfrm>
              <a:off x="5064785" y="2392048"/>
              <a:ext cx="640080" cy="3657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1649" y="2373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TB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00796" y="2747903"/>
            <a:ext cx="640080" cy="370185"/>
            <a:chOff x="3281890" y="3279855"/>
            <a:chExt cx="640080" cy="370185"/>
          </a:xfrm>
        </p:grpSpPr>
        <p:sp>
          <p:nvSpPr>
            <p:cNvPr id="21" name="Oval 20"/>
            <p:cNvSpPr/>
            <p:nvPr/>
          </p:nvSpPr>
          <p:spPr>
            <a:xfrm>
              <a:off x="3281890" y="3284280"/>
              <a:ext cx="640080" cy="3657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88755" y="327985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TB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18338" y="2774194"/>
            <a:ext cx="640080" cy="382184"/>
            <a:chOff x="5064785" y="3279855"/>
            <a:chExt cx="640080" cy="382184"/>
          </a:xfrm>
        </p:grpSpPr>
        <p:sp>
          <p:nvSpPr>
            <p:cNvPr id="24" name="Oval 23"/>
            <p:cNvSpPr/>
            <p:nvPr/>
          </p:nvSpPr>
          <p:spPr>
            <a:xfrm>
              <a:off x="5064785" y="3279855"/>
              <a:ext cx="64008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66247" y="3292707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T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16221" y="4095042"/>
            <a:ext cx="640080" cy="373496"/>
            <a:chOff x="3297315" y="4590199"/>
            <a:chExt cx="640080" cy="373496"/>
          </a:xfrm>
        </p:grpSpPr>
        <p:sp>
          <p:nvSpPr>
            <p:cNvPr id="27" name="Oval 26"/>
            <p:cNvSpPr/>
            <p:nvPr/>
          </p:nvSpPr>
          <p:spPr>
            <a:xfrm>
              <a:off x="3297315" y="4590199"/>
              <a:ext cx="64008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2898" y="459436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T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10200" y="4973115"/>
            <a:ext cx="640080" cy="369332"/>
            <a:chOff x="5064785" y="5526606"/>
            <a:chExt cx="640080" cy="369332"/>
          </a:xfrm>
        </p:grpSpPr>
        <p:sp>
          <p:nvSpPr>
            <p:cNvPr id="30" name="Oval 29"/>
            <p:cNvSpPr/>
            <p:nvPr/>
          </p:nvSpPr>
          <p:spPr>
            <a:xfrm>
              <a:off x="5064785" y="5526606"/>
              <a:ext cx="64008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6225" y="552660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T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28360" y="4096247"/>
            <a:ext cx="640080" cy="372291"/>
            <a:chOff x="5080209" y="4583668"/>
            <a:chExt cx="640080" cy="372291"/>
          </a:xfrm>
        </p:grpSpPr>
        <p:sp>
          <p:nvSpPr>
            <p:cNvPr id="33" name="Oval 32"/>
            <p:cNvSpPr/>
            <p:nvPr/>
          </p:nvSpPr>
          <p:spPr>
            <a:xfrm>
              <a:off x="5080209" y="4590199"/>
              <a:ext cx="640080" cy="3657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71649" y="4583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LB</a:t>
              </a:r>
              <a:endParaRPr lang="en-US" b="1" dirty="0">
                <a:latin typeface="Myriad Pro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16221" y="4964545"/>
            <a:ext cx="640080" cy="376116"/>
            <a:chOff x="3297315" y="5506524"/>
            <a:chExt cx="640080" cy="376116"/>
          </a:xfrm>
        </p:grpSpPr>
        <p:sp>
          <p:nvSpPr>
            <p:cNvPr id="36" name="Oval 35"/>
            <p:cNvSpPr/>
            <p:nvPr/>
          </p:nvSpPr>
          <p:spPr>
            <a:xfrm>
              <a:off x="3297315" y="5516880"/>
              <a:ext cx="640080" cy="3657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76178" y="55065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LB</a:t>
              </a:r>
              <a:endParaRPr lang="en-US" b="1" dirty="0">
                <a:latin typeface="Myriad Pro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640876" y="2956716"/>
            <a:ext cx="2536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65365" y="4283948"/>
            <a:ext cx="21143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40875" y="5157781"/>
            <a:ext cx="2536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668111" y="1750195"/>
            <a:ext cx="1218089" cy="543029"/>
            <a:chOff x="-357586" y="2747184"/>
            <a:chExt cx="1218089" cy="543029"/>
          </a:xfrm>
        </p:grpSpPr>
        <p:sp>
          <p:nvSpPr>
            <p:cNvPr id="42" name="Rectangle 41"/>
            <p:cNvSpPr/>
            <p:nvPr/>
          </p:nvSpPr>
          <p:spPr>
            <a:xfrm>
              <a:off x="-228600" y="2775871"/>
              <a:ext cx="960120" cy="514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Myriad Pro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357586" y="2747184"/>
              <a:ext cx="1218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Myriad Pro" pitchFamily="34" charset="0"/>
                </a:rPr>
                <a:t>5 </a:t>
              </a:r>
            </a:p>
            <a:p>
              <a:pPr algn="ctr"/>
              <a:r>
                <a:rPr lang="en-US" sz="1400" b="1" dirty="0" smtClean="0">
                  <a:latin typeface="Myriad Pro" pitchFamily="34" charset="0"/>
                </a:rPr>
                <a:t>participants</a:t>
              </a:r>
              <a:endParaRPr lang="en-US" sz="1400" b="1" dirty="0">
                <a:latin typeface="Myriad Pro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447800" y="2131195"/>
            <a:ext cx="1066800" cy="640080"/>
          </a:xfrm>
          <a:prstGeom prst="rect">
            <a:avLst/>
          </a:prstGeom>
          <a:solidFill>
            <a:schemeClr val="accent3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Myriad Pro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2711" y="2207395"/>
            <a:ext cx="121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Training on </a:t>
            </a:r>
            <a:r>
              <a:rPr lang="en-US" sz="1400" b="1" dirty="0" smtClean="0">
                <a:latin typeface="Myriad Pro" pitchFamily="34" charset="0"/>
              </a:rPr>
              <a:t>Topic-based</a:t>
            </a:r>
            <a:endParaRPr lang="en-US" sz="1400" b="1" dirty="0">
              <a:latin typeface="Myriad Pro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47800" y="4353906"/>
            <a:ext cx="1066800" cy="640080"/>
          </a:xfrm>
          <a:prstGeom prst="rect">
            <a:avLst/>
          </a:prstGeom>
          <a:solidFill>
            <a:schemeClr val="accent3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Myriad Pro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2711" y="4408694"/>
            <a:ext cx="121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Training on </a:t>
            </a:r>
            <a:r>
              <a:rPr lang="en-US" sz="1400" b="1" dirty="0" smtClean="0">
                <a:latin typeface="Myriad Pro" pitchFamily="34" charset="0"/>
              </a:rPr>
              <a:t>List-based</a:t>
            </a:r>
            <a:endParaRPr lang="en-US" sz="1400" b="1" dirty="0">
              <a:latin typeface="Myriad Pro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514600" y="2001069"/>
            <a:ext cx="282497" cy="31113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14600" y="2588395"/>
            <a:ext cx="282497" cy="36010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 rot="5400000">
            <a:off x="5159752" y="3401017"/>
            <a:ext cx="4268692" cy="347003"/>
            <a:chOff x="5753098" y="2362200"/>
            <a:chExt cx="1017935" cy="537382"/>
          </a:xfrm>
        </p:grpSpPr>
        <p:sp>
          <p:nvSpPr>
            <p:cNvPr id="51" name="Rectangle 50"/>
            <p:cNvSpPr/>
            <p:nvPr/>
          </p:nvSpPr>
          <p:spPr>
            <a:xfrm>
              <a:off x="5791199" y="2362200"/>
              <a:ext cx="941735" cy="53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50" dirty="0">
                <a:latin typeface="Myriad Pro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53098" y="2385493"/>
              <a:ext cx="1017935" cy="47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yriad Pro" pitchFamily="34" charset="0"/>
                </a:rPr>
                <a:t>Post-test Interview</a:t>
              </a:r>
              <a:endParaRPr lang="en-US" sz="1400" dirty="0">
                <a:latin typeface="Myriad Pro" pitchFamily="34" charset="0"/>
              </a:endParaRPr>
            </a:p>
          </p:txBody>
        </p:sp>
      </p:grpSp>
      <p:cxnSp>
        <p:nvCxnSpPr>
          <p:cNvPr id="53" name="Straight Arrow Connector 52"/>
          <p:cNvCxnSpPr>
            <a:stCxn id="30" idx="6"/>
          </p:cNvCxnSpPr>
          <p:nvPr/>
        </p:nvCxnSpPr>
        <p:spPr>
          <a:xfrm flipV="1">
            <a:off x="6050280" y="5154489"/>
            <a:ext cx="312805" cy="150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89490" y="4271752"/>
            <a:ext cx="26559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92247" y="1213065"/>
            <a:ext cx="356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</a:rPr>
              <a:t>Aural Navigation Strategy Tasks</a:t>
            </a:r>
            <a:endParaRPr lang="en-US" sz="1600" b="1" dirty="0">
              <a:latin typeface="Myriad Pro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667000" y="2675080"/>
            <a:ext cx="1218089" cy="543029"/>
            <a:chOff x="-357586" y="2747184"/>
            <a:chExt cx="1218089" cy="543029"/>
          </a:xfrm>
        </p:grpSpPr>
        <p:sp>
          <p:nvSpPr>
            <p:cNvPr id="57" name="Rectangle 56"/>
            <p:cNvSpPr/>
            <p:nvPr/>
          </p:nvSpPr>
          <p:spPr>
            <a:xfrm>
              <a:off x="-228600" y="2775871"/>
              <a:ext cx="960120" cy="514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Myriad Pro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357586" y="2747184"/>
              <a:ext cx="1218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Myriad Pro" pitchFamily="34" charset="0"/>
                </a:rPr>
                <a:t>5 </a:t>
              </a:r>
            </a:p>
            <a:p>
              <a:pPr algn="ctr"/>
              <a:r>
                <a:rPr lang="en-US" sz="1400" b="1" dirty="0" smtClean="0">
                  <a:latin typeface="Myriad Pro" pitchFamily="34" charset="0"/>
                </a:rPr>
                <a:t>participants</a:t>
              </a:r>
              <a:endParaRPr lang="en-US" sz="1400" b="1" dirty="0">
                <a:latin typeface="Myriad Pro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68111" y="3950092"/>
            <a:ext cx="1218089" cy="543029"/>
            <a:chOff x="-357586" y="2747184"/>
            <a:chExt cx="1218089" cy="543029"/>
          </a:xfrm>
        </p:grpSpPr>
        <p:sp>
          <p:nvSpPr>
            <p:cNvPr id="60" name="Rectangle 59"/>
            <p:cNvSpPr/>
            <p:nvPr/>
          </p:nvSpPr>
          <p:spPr>
            <a:xfrm>
              <a:off x="-228600" y="2775871"/>
              <a:ext cx="960120" cy="514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Myriad Pr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357586" y="2747184"/>
              <a:ext cx="1218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Myriad Pro" pitchFamily="34" charset="0"/>
                </a:rPr>
                <a:t>5 </a:t>
              </a:r>
            </a:p>
            <a:p>
              <a:pPr algn="ctr"/>
              <a:r>
                <a:rPr lang="en-US" sz="1400" b="1" dirty="0" smtClean="0">
                  <a:latin typeface="Myriad Pro" pitchFamily="34" charset="0"/>
                </a:rPr>
                <a:t>participants</a:t>
              </a:r>
              <a:endParaRPr lang="en-US" sz="1400" b="1" dirty="0">
                <a:latin typeface="Myriad Pro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667000" y="4890524"/>
            <a:ext cx="1218089" cy="543029"/>
            <a:chOff x="-357586" y="2747184"/>
            <a:chExt cx="1218089" cy="543029"/>
          </a:xfrm>
        </p:grpSpPr>
        <p:sp>
          <p:nvSpPr>
            <p:cNvPr id="63" name="Rectangle 62"/>
            <p:cNvSpPr/>
            <p:nvPr/>
          </p:nvSpPr>
          <p:spPr>
            <a:xfrm>
              <a:off x="-228600" y="2775871"/>
              <a:ext cx="960120" cy="514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Myriad Pro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357586" y="2747184"/>
              <a:ext cx="1218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Myriad Pro" pitchFamily="34" charset="0"/>
                </a:rPr>
                <a:t>5 </a:t>
              </a:r>
            </a:p>
            <a:p>
              <a:pPr algn="ctr"/>
              <a:r>
                <a:rPr lang="en-US" sz="1400" b="1" dirty="0" smtClean="0">
                  <a:latin typeface="Myriad Pro" pitchFamily="34" charset="0"/>
                </a:rPr>
                <a:t>participants</a:t>
              </a:r>
              <a:endParaRPr lang="en-US" sz="1400" b="1" dirty="0">
                <a:latin typeface="Myriad Pro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5400000">
            <a:off x="4446771" y="3405494"/>
            <a:ext cx="4114800" cy="347003"/>
            <a:chOff x="5753098" y="2362200"/>
            <a:chExt cx="1017935" cy="537382"/>
          </a:xfrm>
        </p:grpSpPr>
        <p:sp>
          <p:nvSpPr>
            <p:cNvPr id="66" name="Rectangle 65"/>
            <p:cNvSpPr/>
            <p:nvPr/>
          </p:nvSpPr>
          <p:spPr>
            <a:xfrm>
              <a:off x="5791199" y="2362200"/>
              <a:ext cx="941735" cy="53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50" dirty="0">
                <a:latin typeface="Myriad Pro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53098" y="2385493"/>
              <a:ext cx="1017935" cy="47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yriad Pro" pitchFamily="34" charset="0"/>
                </a:rPr>
                <a:t>Navigation and Cognitive </a:t>
              </a:r>
              <a:r>
                <a:rPr lang="en-US" sz="1400" dirty="0">
                  <a:latin typeface="Myriad Pro" pitchFamily="34" charset="0"/>
                </a:rPr>
                <a:t>E</a:t>
              </a:r>
              <a:r>
                <a:rPr lang="en-US" sz="1400" dirty="0" smtClean="0">
                  <a:latin typeface="Myriad Pro" pitchFamily="34" charset="0"/>
                </a:rPr>
                <a:t>ffort </a:t>
              </a:r>
              <a:r>
                <a:rPr lang="en-US" sz="1400" dirty="0">
                  <a:latin typeface="Myriad Pro" pitchFamily="34" charset="0"/>
                </a:rPr>
                <a:t>Q</a:t>
              </a:r>
              <a:r>
                <a:rPr lang="en-US" sz="1400" dirty="0" smtClean="0">
                  <a:latin typeface="Myriad Pro" pitchFamily="34" charset="0"/>
                </a:rPr>
                <a:t>uestionnaire</a:t>
              </a:r>
              <a:endParaRPr lang="en-US" sz="1400" dirty="0">
                <a:latin typeface="Myriad Pro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5400000">
            <a:off x="2990530" y="3419706"/>
            <a:ext cx="4114800" cy="342259"/>
            <a:chOff x="5753098" y="2362200"/>
            <a:chExt cx="1017935" cy="537382"/>
          </a:xfrm>
        </p:grpSpPr>
        <p:sp>
          <p:nvSpPr>
            <p:cNvPr id="69" name="Rectangle 68"/>
            <p:cNvSpPr/>
            <p:nvPr/>
          </p:nvSpPr>
          <p:spPr>
            <a:xfrm>
              <a:off x="5791199" y="2362200"/>
              <a:ext cx="941735" cy="53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50" dirty="0">
                <a:latin typeface="Myriad Pro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53098" y="2382189"/>
              <a:ext cx="1017935" cy="48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yriad Pro" pitchFamily="34" charset="0"/>
                </a:rPr>
                <a:t>Navigation and Cognitive </a:t>
              </a:r>
              <a:r>
                <a:rPr lang="en-US" sz="1400" dirty="0">
                  <a:latin typeface="Myriad Pro" pitchFamily="34" charset="0"/>
                </a:rPr>
                <a:t>E</a:t>
              </a:r>
              <a:r>
                <a:rPr lang="en-US" sz="1400" dirty="0" smtClean="0">
                  <a:latin typeface="Myriad Pro" pitchFamily="34" charset="0"/>
                </a:rPr>
                <a:t>ffort </a:t>
              </a:r>
              <a:r>
                <a:rPr lang="en-US" sz="1400" dirty="0">
                  <a:latin typeface="Myriad Pro" pitchFamily="34" charset="0"/>
                </a:rPr>
                <a:t>Q</a:t>
              </a:r>
              <a:r>
                <a:rPr lang="en-US" sz="1400" dirty="0" smtClean="0">
                  <a:latin typeface="Myriad Pro" pitchFamily="34" charset="0"/>
                </a:rPr>
                <a:t>uestionnaire</a:t>
              </a:r>
              <a:endParaRPr lang="en-US" sz="1400" dirty="0">
                <a:latin typeface="Myriad Pro" pitchFamily="34" charset="0"/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5219060" y="2072525"/>
            <a:ext cx="2536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219060" y="4288645"/>
            <a:ext cx="21143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0" idx="2"/>
          </p:cNvCxnSpPr>
          <p:nvPr/>
        </p:nvCxnSpPr>
        <p:spPr>
          <a:xfrm flipV="1">
            <a:off x="5236740" y="5155995"/>
            <a:ext cx="173460" cy="178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6" idx="0"/>
            <a:endCxn id="51" idx="2"/>
          </p:cNvCxnSpPr>
          <p:nvPr/>
        </p:nvCxnSpPr>
        <p:spPr>
          <a:xfrm flipV="1">
            <a:off x="6677673" y="3574523"/>
            <a:ext cx="442924" cy="447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506310" y="5648236"/>
            <a:ext cx="5351690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u="sng" dirty="0" smtClean="0">
                <a:latin typeface="Myriad Pro" pitchFamily="34" charset="0"/>
              </a:rPr>
              <a:t>KEY: </a:t>
            </a: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latin typeface="Myriad Pro" pitchFamily="34" charset="0"/>
              </a:rPr>
              <a:t>T</a:t>
            </a:r>
            <a:r>
              <a:rPr lang="en-US" sz="1400" b="1" dirty="0">
                <a:latin typeface="Myriad Pro" pitchFamily="34" charset="0"/>
              </a:rPr>
              <a:t>: </a:t>
            </a:r>
            <a:r>
              <a:rPr lang="en-US" sz="1400" dirty="0" smtClean="0">
                <a:latin typeface="Myriad Pro" pitchFamily="34" charset="0"/>
              </a:rPr>
              <a:t>Traditional back 	</a:t>
            </a:r>
            <a:r>
              <a:rPr lang="en-US" sz="1400" b="1" dirty="0" smtClean="0">
                <a:latin typeface="Myriad Pro" pitchFamily="34" charset="0"/>
              </a:rPr>
              <a:t>TB</a:t>
            </a:r>
            <a:r>
              <a:rPr lang="en-US" sz="1400" b="1" dirty="0">
                <a:latin typeface="Myriad Pro" pitchFamily="34" charset="0"/>
              </a:rPr>
              <a:t>: </a:t>
            </a:r>
            <a:r>
              <a:rPr lang="en-US" sz="1400" dirty="0" smtClean="0">
                <a:latin typeface="Myriad Pro" pitchFamily="34" charset="0"/>
              </a:rPr>
              <a:t>Topic-based	 </a:t>
            </a:r>
            <a:r>
              <a:rPr lang="en-US" sz="1400" b="1" dirty="0" smtClean="0">
                <a:latin typeface="Myriad Pro" pitchFamily="34" charset="0"/>
              </a:rPr>
              <a:t>LB</a:t>
            </a:r>
            <a:r>
              <a:rPr lang="en-US" sz="1400" b="1" dirty="0">
                <a:latin typeface="Myriad Pro" pitchFamily="34" charset="0"/>
              </a:rPr>
              <a:t>:</a:t>
            </a:r>
            <a:r>
              <a:rPr lang="en-US" sz="1400" dirty="0">
                <a:latin typeface="Myriad Pro" pitchFamily="34" charset="0"/>
              </a:rPr>
              <a:t> </a:t>
            </a:r>
            <a:r>
              <a:rPr lang="en-US" sz="1400" dirty="0" smtClean="0">
                <a:latin typeface="Myriad Pro" pitchFamily="34" charset="0"/>
              </a:rPr>
              <a:t>List-based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5167" y="3210449"/>
            <a:ext cx="142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yriad Pro" pitchFamily="34" charset="0"/>
                <a:cs typeface="Arial" pitchFamily="34" charset="0"/>
              </a:rPr>
              <a:t>participants</a:t>
            </a:r>
            <a:endParaRPr lang="en-US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3400" y="32319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yriad Pro" pitchFamily="34" charset="0"/>
                <a:cs typeface="Arial" pitchFamily="34" charset="0"/>
              </a:rPr>
              <a:t>10</a:t>
            </a:r>
            <a:endParaRPr lang="en-US" b="1" dirty="0">
              <a:latin typeface="Myriad Pro" pitchFamily="34" charset="0"/>
              <a:cs typeface="Arial" pitchFamily="34" charset="0"/>
            </a:endParaRPr>
          </a:p>
        </p:txBody>
      </p:sp>
      <p:cxnSp>
        <p:nvCxnSpPr>
          <p:cNvPr id="78" name="Curved Connector 77"/>
          <p:cNvCxnSpPr>
            <a:stCxn id="77" idx="0"/>
            <a:endCxn id="45" idx="1"/>
          </p:cNvCxnSpPr>
          <p:nvPr/>
        </p:nvCxnSpPr>
        <p:spPr>
          <a:xfrm rot="5400000" flipH="1" flipV="1">
            <a:off x="681878" y="2541100"/>
            <a:ext cx="762928" cy="61873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77" idx="2"/>
            <a:endCxn id="47" idx="1"/>
          </p:cNvCxnSpPr>
          <p:nvPr/>
        </p:nvCxnSpPr>
        <p:spPr>
          <a:xfrm rot="16200000" flipH="1">
            <a:off x="528823" y="3826415"/>
            <a:ext cx="1069039" cy="61873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42000" y="2190827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30032" y="311806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26660" y="4403987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39056" y="5281299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83484" y="220366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71516" y="3130903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68144" y="44168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80540" y="5294137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yriad Pro" pitchFamily="34" charset="0"/>
                <a:cs typeface="Arial" pitchFamily="34" charset="0"/>
              </a:rPr>
              <a:t>2 tasks</a:t>
            </a:r>
            <a:endParaRPr lang="en-US" sz="1600" b="1" dirty="0">
              <a:latin typeface="Myriad Pro" pitchFamily="34" charset="0"/>
              <a:cs typeface="Arial" pitchFamily="34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238750" y="2965665"/>
            <a:ext cx="21143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14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91" name="TextBox 90"/>
          <p:cNvSpPr txBox="1"/>
          <p:nvPr/>
        </p:nvSpPr>
        <p:spPr>
          <a:xfrm rot="16200000">
            <a:off x="1843533" y="1679466"/>
            <a:ext cx="369332" cy="668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45 min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843533" y="3900933"/>
            <a:ext cx="369332" cy="668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45 min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3" name="Footer Placeholder 5"/>
          <p:cNvSpPr txBox="1">
            <a:spLocks/>
          </p:cNvSpPr>
          <p:nvPr/>
        </p:nvSpPr>
        <p:spPr>
          <a:xfrm>
            <a:off x="1828800" y="76200"/>
            <a:ext cx="571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Controlled Study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 – Results – Conclusion  </a:t>
            </a:r>
            <a:endParaRPr lang="en-US" dirty="0">
              <a:solidFill>
                <a:srgbClr val="A6A6A6"/>
              </a:solidFill>
              <a:latin typeface="Myriad Pro"/>
              <a:cs typeface="Myriad Pro"/>
            </a:endParaRPr>
          </a:p>
        </p:txBody>
      </p:sp>
      <p:sp>
        <p:nvSpPr>
          <p:cNvPr id="9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5244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Topic-based Task Example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>
                <a:latin typeface="Myriad Pro" pitchFamily="34" charset="0"/>
              </a:rPr>
              <a:t>[</a:t>
            </a:r>
            <a:r>
              <a:rPr lang="en-US" b="1" i="1" dirty="0">
                <a:latin typeface="Myriad Pro" pitchFamily="34" charset="0"/>
              </a:rPr>
              <a:t>Access a topic instance</a:t>
            </a:r>
            <a:r>
              <a:rPr lang="en-US" i="1" dirty="0">
                <a:latin typeface="Myriad Pro" pitchFamily="34" charset="0"/>
              </a:rPr>
              <a:t> and browse its details] Go to the technologies section. Learn more about technology </a:t>
            </a:r>
            <a:r>
              <a:rPr lang="en-US" i="1" dirty="0" smtClean="0">
                <a:latin typeface="Myriad Pro" pitchFamily="34" charset="0"/>
              </a:rPr>
              <a:t>“Email.” </a:t>
            </a:r>
          </a:p>
          <a:p>
            <a:endParaRPr lang="en-US" dirty="0">
              <a:latin typeface="Myriad Pro" pitchFamily="34" charset="0"/>
            </a:endParaRPr>
          </a:p>
          <a:p>
            <a:r>
              <a:rPr lang="en-US" i="1" dirty="0">
                <a:latin typeface="Myriad Pro" pitchFamily="34" charset="0"/>
              </a:rPr>
              <a:t>[</a:t>
            </a:r>
            <a:r>
              <a:rPr lang="en-US" b="1" i="1" dirty="0">
                <a:latin typeface="Myriad Pro" pitchFamily="34" charset="0"/>
              </a:rPr>
              <a:t>Navigate to a</a:t>
            </a:r>
            <a:r>
              <a:rPr lang="en-US" i="1" dirty="0">
                <a:latin typeface="Myriad Pro" pitchFamily="34" charset="0"/>
              </a:rPr>
              <a:t> </a:t>
            </a:r>
            <a:r>
              <a:rPr lang="en-US" b="1" i="1" dirty="0">
                <a:latin typeface="Myriad Pro" pitchFamily="34" charset="0"/>
              </a:rPr>
              <a:t>related </a:t>
            </a:r>
            <a:r>
              <a:rPr lang="en-US" b="1" i="1" dirty="0" smtClean="0">
                <a:latin typeface="Myriad Pro" pitchFamily="34" charset="0"/>
              </a:rPr>
              <a:t>topic</a:t>
            </a:r>
            <a:r>
              <a:rPr lang="en-US" i="1" dirty="0" smtClean="0">
                <a:latin typeface="Myriad Pro" pitchFamily="34" charset="0"/>
              </a:rPr>
              <a:t>] </a:t>
            </a:r>
            <a:r>
              <a:rPr lang="en-US" i="1" dirty="0">
                <a:latin typeface="Myriad Pro" pitchFamily="34" charset="0"/>
              </a:rPr>
              <a:t>Learn more about person </a:t>
            </a:r>
            <a:r>
              <a:rPr lang="en-US" i="1" dirty="0" smtClean="0">
                <a:latin typeface="Myriad Pro" pitchFamily="34" charset="0"/>
              </a:rPr>
              <a:t>“Ray Tomlinson” </a:t>
            </a:r>
            <a:r>
              <a:rPr lang="en-US" i="1" dirty="0">
                <a:latin typeface="Myriad Pro" pitchFamily="34" charset="0"/>
              </a:rPr>
              <a:t>who has developed the technology </a:t>
            </a:r>
            <a:r>
              <a:rPr lang="en-US" i="1" dirty="0" smtClean="0">
                <a:latin typeface="Myriad Pro" pitchFamily="34" charset="0"/>
              </a:rPr>
              <a:t>“Email.” </a:t>
            </a:r>
          </a:p>
          <a:p>
            <a:endParaRPr lang="en-US" dirty="0">
              <a:latin typeface="Myriad Pro" pitchFamily="34" charset="0"/>
            </a:endParaRPr>
          </a:p>
          <a:p>
            <a:r>
              <a:rPr lang="en-US" i="1" dirty="0">
                <a:latin typeface="Myriad Pro" pitchFamily="34" charset="0"/>
              </a:rPr>
              <a:t>[</a:t>
            </a:r>
            <a:r>
              <a:rPr lang="en-US" b="1" i="1" dirty="0">
                <a:latin typeface="Myriad Pro" pitchFamily="34" charset="0"/>
              </a:rPr>
              <a:t>Access a topic instance</a:t>
            </a:r>
            <a:r>
              <a:rPr lang="en-US" i="1" dirty="0">
                <a:latin typeface="Myriad Pro" pitchFamily="34" charset="0"/>
              </a:rPr>
              <a:t> and browse its details] Go to the “timeline” and see what happened in 1960, 1962, and 1965. </a:t>
            </a:r>
            <a:endParaRPr lang="en-US" i="1" dirty="0" smtClean="0">
              <a:latin typeface="Myriad Pro" pitchFamily="34" charset="0"/>
            </a:endParaRPr>
          </a:p>
          <a:p>
            <a:endParaRPr lang="en-US" dirty="0">
              <a:latin typeface="Myriad Pro" pitchFamily="34" charset="0"/>
            </a:endParaRPr>
          </a:p>
          <a:p>
            <a:r>
              <a:rPr lang="en-US" i="1" dirty="0">
                <a:latin typeface="Myriad Pro" pitchFamily="34" charset="0"/>
              </a:rPr>
              <a:t>[</a:t>
            </a:r>
            <a:r>
              <a:rPr lang="en-US" b="1" i="1" dirty="0">
                <a:latin typeface="Myriad Pro" pitchFamily="34" charset="0"/>
              </a:rPr>
              <a:t>Back to visited topic</a:t>
            </a:r>
            <a:r>
              <a:rPr lang="en-US" i="1" dirty="0">
                <a:latin typeface="Myriad Pro" pitchFamily="34" charset="0"/>
              </a:rPr>
              <a:t>] Go back to person </a:t>
            </a:r>
            <a:r>
              <a:rPr lang="en-US" i="1" dirty="0" smtClean="0">
                <a:latin typeface="Myriad Pro" pitchFamily="34" charset="0"/>
              </a:rPr>
              <a:t>“Ray Tomlinson,” </a:t>
            </a:r>
            <a:r>
              <a:rPr lang="en-US" i="1" dirty="0">
                <a:latin typeface="Myriad Pro" pitchFamily="34" charset="0"/>
              </a:rPr>
              <a:t>without using the backspace key, but using the “go back to” link. Make sure you recognize each page as you navigate back. 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15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1828800" y="76200"/>
            <a:ext cx="571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Controlled Study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 – Results – Conclusion  </a:t>
            </a:r>
            <a:endParaRPr lang="en-US" dirty="0">
              <a:solidFill>
                <a:srgbClr val="A6A6A6"/>
              </a:solidFill>
              <a:latin typeface="Myriad Pro"/>
              <a:cs typeface="Myriad Pro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5745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155973"/>
              </p:ext>
            </p:extLst>
          </p:nvPr>
        </p:nvGraphicFramePr>
        <p:xfrm>
          <a:off x="457200" y="1905000"/>
          <a:ext cx="34747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Myriad Pro" pitchFamily="34" charset="0"/>
              </a:rPr>
              <a:t>Topic-based Back </a:t>
            </a:r>
          </a:p>
          <a:p>
            <a:r>
              <a:rPr lang="en-US" sz="2800" dirty="0">
                <a:latin typeface="Myriad Pro" pitchFamily="34" charset="0"/>
              </a:rPr>
              <a:t>Time-on-Task &amp; Number of Backtracked Pages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16</a:t>
            </a:fld>
            <a:endParaRPr lang="en-US" dirty="0">
              <a:latin typeface="Myriad Pro"/>
              <a:cs typeface="Myriad Pro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045067"/>
              </p:ext>
            </p:extLst>
          </p:nvPr>
        </p:nvGraphicFramePr>
        <p:xfrm>
          <a:off x="4876800" y="1905000"/>
          <a:ext cx="34747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804555"/>
            <a:ext cx="39624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1804555"/>
            <a:ext cx="39624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1593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P spid="10" grpId="0" animBg="1"/>
      <p:bldP spid="10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862195"/>
              </p:ext>
            </p:extLst>
          </p:nvPr>
        </p:nvGraphicFramePr>
        <p:xfrm>
          <a:off x="1600200" y="1600200"/>
          <a:ext cx="5410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</a:rPr>
              <a:t>Topic-based Back</a:t>
            </a:r>
            <a:br>
              <a:rPr lang="en-US" dirty="0" smtClean="0">
                <a:latin typeface="Myriad Pro" pitchFamily="34" charset="0"/>
              </a:rPr>
            </a:br>
            <a:r>
              <a:rPr lang="en-US" sz="3111" dirty="0" smtClean="0">
                <a:latin typeface="Myriad Pro" pitchFamily="34" charset="0"/>
              </a:rPr>
              <a:t>Keystrokes for Backtracking</a:t>
            </a:r>
            <a:endParaRPr lang="en-US" sz="3111" dirty="0">
              <a:latin typeface="Myriad Pro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17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6247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</a:rPr>
              <a:t>Topic-based Back</a:t>
            </a:r>
            <a:br>
              <a:rPr lang="en-US" dirty="0" smtClean="0">
                <a:latin typeface="Myriad Pro" pitchFamily="34" charset="0"/>
              </a:rPr>
            </a:br>
            <a:r>
              <a:rPr lang="en-US" sz="3111" dirty="0" smtClean="0">
                <a:latin typeface="Myriad Pro" pitchFamily="34" charset="0"/>
              </a:rPr>
              <a:t>Navigation </a:t>
            </a:r>
            <a:r>
              <a:rPr lang="en-US" sz="3111" dirty="0">
                <a:latin typeface="Myriad Pro" pitchFamily="34" charset="0"/>
              </a:rPr>
              <a:t>Experience &amp; Cognitive Effort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18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804555"/>
            <a:ext cx="41148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1804555"/>
            <a:ext cx="41148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39782"/>
              </p:ext>
            </p:extLst>
          </p:nvPr>
        </p:nvGraphicFramePr>
        <p:xfrm>
          <a:off x="457200" y="2009903"/>
          <a:ext cx="3907667" cy="317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390343"/>
              </p:ext>
            </p:extLst>
          </p:nvPr>
        </p:nvGraphicFramePr>
        <p:xfrm>
          <a:off x="4724400" y="1905000"/>
          <a:ext cx="400252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430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1: Worst, 5: Best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5421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1: Low, 5: High </a:t>
            </a:r>
          </a:p>
        </p:txBody>
      </p:sp>
      <p:sp>
        <p:nvSpPr>
          <p:cNvPr id="16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3321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Graphic spid="12" grpId="0">
        <p:bldAsOne/>
      </p:bldGraphic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</a:rPr>
              <a:t>List-based Back</a:t>
            </a:r>
            <a:br>
              <a:rPr lang="en-US" dirty="0" smtClean="0">
                <a:latin typeface="Myriad Pro" pitchFamily="34" charset="0"/>
              </a:rPr>
            </a:br>
            <a:r>
              <a:rPr lang="en-US" sz="3111" dirty="0">
                <a:latin typeface="Myriad Pro" pitchFamily="34" charset="0"/>
              </a:rPr>
              <a:t>Time-on-Task &amp; Number of Backtracked Pages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231050"/>
              </p:ext>
            </p:extLst>
          </p:nvPr>
        </p:nvGraphicFramePr>
        <p:xfrm>
          <a:off x="762000" y="1752600"/>
          <a:ext cx="34747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19</a:t>
            </a:fld>
            <a:endParaRPr lang="en-US" dirty="0">
              <a:latin typeface="Myriad Pro"/>
              <a:cs typeface="Myriad Pro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65726"/>
              </p:ext>
            </p:extLst>
          </p:nvPr>
        </p:nvGraphicFramePr>
        <p:xfrm>
          <a:off x="5029200" y="1752600"/>
          <a:ext cx="34747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804555"/>
            <a:ext cx="39624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1808019"/>
            <a:ext cx="39624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4302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Introduction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Myriad Pro" pitchFamily="34" charset="0"/>
              </a:rPr>
              <a:t>In 2010</a:t>
            </a:r>
            <a:r>
              <a:rPr lang="en-US" dirty="0">
                <a:latin typeface="Myriad Pro" pitchFamily="34" charset="0"/>
              </a:rPr>
              <a:t>, </a:t>
            </a:r>
            <a:r>
              <a:rPr lang="en-US" dirty="0" smtClean="0">
                <a:latin typeface="Myriad Pro" pitchFamily="34" charset="0"/>
              </a:rPr>
              <a:t>about </a:t>
            </a:r>
            <a:r>
              <a:rPr lang="en-US" dirty="0">
                <a:latin typeface="Myriad Pro" pitchFamily="34" charset="0"/>
              </a:rPr>
              <a:t>59,341 </a:t>
            </a:r>
            <a:r>
              <a:rPr lang="en-US" b="1" dirty="0">
                <a:latin typeface="Myriad Pro" pitchFamily="34" charset="0"/>
              </a:rPr>
              <a:t>legally blind children </a:t>
            </a:r>
            <a:r>
              <a:rPr lang="en-US" dirty="0">
                <a:latin typeface="Myriad Pro" pitchFamily="34" charset="0"/>
              </a:rPr>
              <a:t>– up to 21 years old – in the U.S. </a:t>
            </a:r>
            <a:r>
              <a:rPr lang="en-US" dirty="0" smtClean="0">
                <a:latin typeface="Myriad Pro" pitchFamily="34" charset="0"/>
              </a:rPr>
              <a:t>(American </a:t>
            </a:r>
            <a:r>
              <a:rPr lang="en-US" dirty="0">
                <a:latin typeface="Myriad Pro" pitchFamily="34" charset="0"/>
              </a:rPr>
              <a:t>Printing House for the </a:t>
            </a:r>
            <a:r>
              <a:rPr lang="en-US" dirty="0" smtClean="0">
                <a:latin typeface="Myriad Pro" pitchFamily="34" charset="0"/>
              </a:rPr>
              <a:t>Blind) </a:t>
            </a:r>
          </a:p>
          <a:p>
            <a:pPr algn="just"/>
            <a:r>
              <a:rPr lang="en-US" dirty="0" smtClean="0">
                <a:latin typeface="Myriad Pro" pitchFamily="34" charset="0"/>
              </a:rPr>
              <a:t>Accessing </a:t>
            </a:r>
            <a:r>
              <a:rPr lang="en-US" dirty="0">
                <a:latin typeface="Myriad Pro" pitchFamily="34" charset="0"/>
              </a:rPr>
              <a:t>the </a:t>
            </a:r>
            <a:r>
              <a:rPr lang="en-US" dirty="0" smtClean="0">
                <a:latin typeface="Myriad Pro" pitchFamily="34" charset="0"/>
              </a:rPr>
              <a:t>content is </a:t>
            </a:r>
            <a:r>
              <a:rPr lang="en-US" dirty="0">
                <a:latin typeface="Myriad Pro" pitchFamily="34" charset="0"/>
              </a:rPr>
              <a:t>a necessary yet not sufficient condition for the </a:t>
            </a:r>
            <a:r>
              <a:rPr lang="en-US" b="1" dirty="0">
                <a:latin typeface="Myriad Pro" pitchFamily="34" charset="0"/>
              </a:rPr>
              <a:t>usability</a:t>
            </a:r>
            <a:r>
              <a:rPr lang="en-US" dirty="0">
                <a:latin typeface="Myriad Pro" pitchFamily="34" charset="0"/>
              </a:rPr>
              <a:t> of a </a:t>
            </a:r>
            <a:r>
              <a:rPr lang="en-US" dirty="0" smtClean="0">
                <a:latin typeface="Myriad Pro" pitchFamily="34" charset="0"/>
              </a:rPr>
              <a:t>website </a:t>
            </a:r>
          </a:p>
          <a:p>
            <a:pPr algn="just"/>
            <a:endParaRPr lang="en-US" dirty="0">
              <a:latin typeface="Myriad Pro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</a:t>
            </a:fld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6019" r="8545" b="5545"/>
          <a:stretch/>
        </p:blipFill>
        <p:spPr>
          <a:xfrm>
            <a:off x="3352800" y="4191000"/>
            <a:ext cx="2308209" cy="2383070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2471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</a:rPr>
              <a:t>List-based Back</a:t>
            </a:r>
            <a:br>
              <a:rPr lang="en-US" dirty="0" smtClean="0">
                <a:latin typeface="Myriad Pro" pitchFamily="34" charset="0"/>
              </a:rPr>
            </a:br>
            <a:r>
              <a:rPr lang="en-US" sz="3111" dirty="0" smtClean="0">
                <a:latin typeface="Myriad Pro" pitchFamily="34" charset="0"/>
              </a:rPr>
              <a:t>Keystrokes for Backtracking</a:t>
            </a:r>
            <a:endParaRPr lang="en-US" sz="3111" dirty="0">
              <a:latin typeface="Myriad Pro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700183"/>
              </p:ext>
            </p:extLst>
          </p:nvPr>
        </p:nvGraphicFramePr>
        <p:xfrm>
          <a:off x="1905000" y="1524000"/>
          <a:ext cx="495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20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620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</a:rPr>
              <a:t>List-based Back</a:t>
            </a:r>
            <a:br>
              <a:rPr lang="en-US" dirty="0" smtClean="0">
                <a:latin typeface="Myriad Pro" pitchFamily="34" charset="0"/>
              </a:rPr>
            </a:br>
            <a:r>
              <a:rPr lang="en-US" sz="3111" dirty="0" smtClean="0">
                <a:latin typeface="Myriad Pro" pitchFamily="34" charset="0"/>
              </a:rPr>
              <a:t>Navigation </a:t>
            </a:r>
            <a:r>
              <a:rPr lang="en-US" sz="3111" dirty="0">
                <a:latin typeface="Myriad Pro" pitchFamily="34" charset="0"/>
              </a:rPr>
              <a:t>Experience &amp; Cognitive Effort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621999"/>
              </p:ext>
            </p:extLst>
          </p:nvPr>
        </p:nvGraphicFramePr>
        <p:xfrm>
          <a:off x="685800" y="1828800"/>
          <a:ext cx="34747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21</a:t>
            </a:fld>
            <a:endParaRPr lang="en-US" dirty="0">
              <a:latin typeface="Myriad Pro"/>
              <a:cs typeface="Myriad Pro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723563"/>
              </p:ext>
            </p:extLst>
          </p:nvPr>
        </p:nvGraphicFramePr>
        <p:xfrm>
          <a:off x="5029200" y="1828800"/>
          <a:ext cx="34747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804555"/>
            <a:ext cx="39624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804555"/>
            <a:ext cx="3962400" cy="35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1: Worst, 5: Best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5421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1: Low, 5: High </a:t>
            </a: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620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10" grpId="0" animBg="1"/>
      <p:bldP spid="10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yriad Pro" pitchFamily="34" charset="0"/>
              </a:rPr>
              <a:t>Designer </a:t>
            </a:r>
            <a:r>
              <a:rPr lang="en-US" sz="3600" dirty="0" smtClean="0">
                <a:latin typeface="Myriad Pro" pitchFamily="34" charset="0"/>
              </a:rPr>
              <a:t>Model vs</a:t>
            </a:r>
            <a:r>
              <a:rPr lang="en-US" sz="3600" dirty="0">
                <a:latin typeface="Myriad Pro" pitchFamily="34" charset="0"/>
              </a:rPr>
              <a:t>. </a:t>
            </a:r>
            <a:r>
              <a:rPr lang="en-US" sz="3600" dirty="0" smtClean="0">
                <a:latin typeface="Myriad Pro" pitchFamily="34" charset="0"/>
              </a:rPr>
              <a:t>Users</a:t>
            </a:r>
            <a:r>
              <a:rPr lang="en-US" sz="3600" dirty="0">
                <a:latin typeface="Myriad Pro" pitchFamily="34" charset="0"/>
              </a:rPr>
              <a:t>’ Mental </a:t>
            </a:r>
            <a:r>
              <a:rPr lang="en-US" sz="3600" dirty="0" smtClean="0">
                <a:latin typeface="Myriad Pro" pitchFamily="34" charset="0"/>
              </a:rPr>
              <a:t>Model</a:t>
            </a:r>
            <a:endParaRPr lang="en-US" sz="3600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22</a:t>
            </a:fld>
            <a:endParaRPr lang="en-US" dirty="0">
              <a:latin typeface="Myriad Pro"/>
              <a:cs typeface="Myriad Pro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969348" y="2291181"/>
            <a:ext cx="6966141" cy="2656809"/>
            <a:chOff x="1276926" y="3828913"/>
            <a:chExt cx="6966141" cy="2656809"/>
          </a:xfrm>
        </p:grpSpPr>
        <p:grpSp>
          <p:nvGrpSpPr>
            <p:cNvPr id="50" name="Group 49"/>
            <p:cNvGrpSpPr/>
            <p:nvPr/>
          </p:nvGrpSpPr>
          <p:grpSpPr>
            <a:xfrm>
              <a:off x="4928400" y="4176978"/>
              <a:ext cx="3045012" cy="1378611"/>
              <a:chOff x="1524000" y="1745589"/>
              <a:chExt cx="3045012" cy="137861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524000" y="2362200"/>
                <a:ext cx="533400" cy="76200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>
                <a:stCxn id="51" idx="3"/>
              </p:cNvCxnSpPr>
              <p:nvPr/>
            </p:nvCxnSpPr>
            <p:spPr>
              <a:xfrm>
                <a:off x="2057400" y="2743200"/>
                <a:ext cx="36158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88" idx="3"/>
              </p:cNvCxnSpPr>
              <p:nvPr/>
            </p:nvCxnSpPr>
            <p:spPr>
              <a:xfrm>
                <a:off x="2693130" y="2743200"/>
                <a:ext cx="43033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380840" y="2746529"/>
                <a:ext cx="36158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90" idx="3"/>
              </p:cNvCxnSpPr>
              <p:nvPr/>
            </p:nvCxnSpPr>
            <p:spPr>
              <a:xfrm>
                <a:off x="3999800" y="2743199"/>
                <a:ext cx="548249" cy="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 55"/>
              <p:cNvSpPr/>
              <p:nvPr/>
            </p:nvSpPr>
            <p:spPr>
              <a:xfrm rot="197822">
                <a:off x="2057345" y="2061291"/>
                <a:ext cx="2511667" cy="499126"/>
              </a:xfrm>
              <a:custGeom>
                <a:avLst/>
                <a:gdLst>
                  <a:gd name="connsiteX0" fmla="*/ 2778710 w 2778710"/>
                  <a:gd name="connsiteY0" fmla="*/ 945944 h 945944"/>
                  <a:gd name="connsiteX1" fmla="*/ 1580225 w 2778710"/>
                  <a:gd name="connsiteY1" fmla="*/ 4911 h 945944"/>
                  <a:gd name="connsiteX2" fmla="*/ 0 w 2778710"/>
                  <a:gd name="connsiteY2" fmla="*/ 644103 h 9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710" h="945944">
                    <a:moveTo>
                      <a:pt x="2778710" y="945944"/>
                    </a:moveTo>
                    <a:cubicBezTo>
                      <a:pt x="2411026" y="500581"/>
                      <a:pt x="2043343" y="55218"/>
                      <a:pt x="1580225" y="4911"/>
                    </a:cubicBezTo>
                    <a:cubicBezTo>
                      <a:pt x="1117107" y="-45396"/>
                      <a:pt x="558553" y="299353"/>
                      <a:pt x="0" y="644103"/>
                    </a:cubicBezTo>
                  </a:path>
                </a:pathLst>
              </a:custGeom>
              <a:noFill/>
              <a:ln w="57150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68439" y="1745589"/>
                <a:ext cx="13378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GO BACK TO: “X”</a:t>
                </a:r>
                <a:endParaRPr lang="en-US" sz="1200" b="1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425716" y="3828913"/>
              <a:ext cx="3239520" cy="2656809"/>
              <a:chOff x="1423451" y="3920658"/>
              <a:chExt cx="3239520" cy="265680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423451" y="4530201"/>
                <a:ext cx="533400" cy="762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95171" y="4717518"/>
                <a:ext cx="257380" cy="39086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3"/>
                <a:endCxn id="60" idx="1"/>
              </p:cNvCxnSpPr>
              <p:nvPr/>
            </p:nvCxnSpPr>
            <p:spPr>
              <a:xfrm>
                <a:off x="1956851" y="4911201"/>
                <a:ext cx="338320" cy="175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81" idx="3"/>
              </p:cNvCxnSpPr>
              <p:nvPr/>
            </p:nvCxnSpPr>
            <p:spPr>
              <a:xfrm>
                <a:off x="3718556" y="4911201"/>
                <a:ext cx="748114" cy="332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Freeform 62"/>
              <p:cNvSpPr/>
              <p:nvPr/>
            </p:nvSpPr>
            <p:spPr>
              <a:xfrm rot="163979">
                <a:off x="2055270" y="4194020"/>
                <a:ext cx="2424187" cy="478535"/>
              </a:xfrm>
              <a:custGeom>
                <a:avLst/>
                <a:gdLst>
                  <a:gd name="connsiteX0" fmla="*/ 2778710 w 2778710"/>
                  <a:gd name="connsiteY0" fmla="*/ 945944 h 945944"/>
                  <a:gd name="connsiteX1" fmla="*/ 1580225 w 2778710"/>
                  <a:gd name="connsiteY1" fmla="*/ 4911 h 945944"/>
                  <a:gd name="connsiteX2" fmla="*/ 0 w 2778710"/>
                  <a:gd name="connsiteY2" fmla="*/ 644103 h 9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710" h="945944">
                    <a:moveTo>
                      <a:pt x="2778710" y="945944"/>
                    </a:moveTo>
                    <a:cubicBezTo>
                      <a:pt x="2411026" y="500581"/>
                      <a:pt x="2043343" y="55218"/>
                      <a:pt x="1580225" y="4911"/>
                    </a:cubicBezTo>
                    <a:cubicBezTo>
                      <a:pt x="1117107" y="-45396"/>
                      <a:pt x="558553" y="299353"/>
                      <a:pt x="0" y="644103"/>
                    </a:cubicBezTo>
                  </a:path>
                </a:pathLst>
              </a:cu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562347" y="3920658"/>
                <a:ext cx="13929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Back to Last Topic</a:t>
                </a:r>
                <a:endParaRPr lang="en-US" sz="1200" b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38090" y="5501945"/>
                <a:ext cx="533400" cy="76200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V="1">
                <a:off x="1981926" y="5751982"/>
                <a:ext cx="455549" cy="11862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657877" y="5594429"/>
                <a:ext cx="360329" cy="10581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/>
              <p:cNvSpPr/>
              <p:nvPr/>
            </p:nvSpPr>
            <p:spPr>
              <a:xfrm rot="20292837" flipV="1">
                <a:off x="1959410" y="5690933"/>
                <a:ext cx="2703561" cy="537540"/>
              </a:xfrm>
              <a:custGeom>
                <a:avLst/>
                <a:gdLst>
                  <a:gd name="connsiteX0" fmla="*/ 2778710 w 2778710"/>
                  <a:gd name="connsiteY0" fmla="*/ 945944 h 945944"/>
                  <a:gd name="connsiteX1" fmla="*/ 1580225 w 2778710"/>
                  <a:gd name="connsiteY1" fmla="*/ 4911 h 945944"/>
                  <a:gd name="connsiteX2" fmla="*/ 0 w 2778710"/>
                  <a:gd name="connsiteY2" fmla="*/ 644103 h 9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8710" h="945944">
                    <a:moveTo>
                      <a:pt x="2778710" y="945944"/>
                    </a:moveTo>
                    <a:cubicBezTo>
                      <a:pt x="2411026" y="500581"/>
                      <a:pt x="2043343" y="55218"/>
                      <a:pt x="1580225" y="4911"/>
                    </a:cubicBezTo>
                    <a:cubicBezTo>
                      <a:pt x="1117107" y="-45396"/>
                      <a:pt x="558553" y="299353"/>
                      <a:pt x="0" y="644103"/>
                    </a:cubicBezTo>
                  </a:path>
                </a:pathLst>
              </a:cu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544642" y="6300468"/>
                <a:ext cx="1237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Back to Last List</a:t>
                </a:r>
                <a:endParaRPr lang="en-US" sz="1200" b="1" dirty="0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261852" y="5393811"/>
                <a:ext cx="398647" cy="10629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85" idx="3"/>
              </p:cNvCxnSpPr>
              <p:nvPr/>
            </p:nvCxnSpPr>
            <p:spPr>
              <a:xfrm flipV="1">
                <a:off x="3906639" y="5106634"/>
                <a:ext cx="560031" cy="20358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24000" y="5672814"/>
                <a:ext cx="3615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524000" y="5810361"/>
                <a:ext cx="3615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524000" y="6124790"/>
                <a:ext cx="3615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524000" y="5972390"/>
                <a:ext cx="3615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>
              <a:off x="4810352" y="3828913"/>
              <a:ext cx="0" cy="2556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276926" y="4176977"/>
              <a:ext cx="86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Topic Page</a:t>
              </a:r>
              <a:endParaRPr lang="en-US" sz="12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5578" y="6208723"/>
              <a:ext cx="86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List Page</a:t>
              </a:r>
              <a:endParaRPr lang="en-US" sz="1200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88292" y="4638333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endCxn id="79" idx="1"/>
            </p:cNvCxnSpPr>
            <p:nvPr/>
          </p:nvCxnSpPr>
          <p:spPr>
            <a:xfrm>
              <a:off x="2564611" y="4832016"/>
              <a:ext cx="323681" cy="17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463441" y="4624022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3139760" y="4817705"/>
              <a:ext cx="323681" cy="17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20788035">
              <a:off x="2418216" y="5433045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734773">
              <a:off x="3004524" y="5268665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20734773">
              <a:off x="3655578" y="5055092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76057" y="5011890"/>
              <a:ext cx="1286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Forward Navigation</a:t>
              </a:r>
              <a:endParaRPr lang="en-US" sz="10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74224" y="5334848"/>
              <a:ext cx="1286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Forward Navigation</a:t>
              </a:r>
              <a:endParaRPr lang="en-US" sz="1000" b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840150" y="4979155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27860" y="4973422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46820" y="4979154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489121" y="4681277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985687" y="4982484"/>
              <a:ext cx="257380" cy="39086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969348" y="2072819"/>
            <a:ext cx="3527996" cy="3008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02774" y="2072819"/>
            <a:ext cx="3527996" cy="3008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1676400" y="51054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Myriad Pro" pitchFamily="34" charset="0"/>
              </a:rPr>
              <a:t>Designer Model</a:t>
            </a:r>
            <a:endParaRPr lang="en-US" sz="1800" dirty="0">
              <a:latin typeface="Myriad Pro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5181600" y="51054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Myriad Pro" pitchFamily="34" charset="0"/>
              </a:rPr>
              <a:t>User’s Mental Model</a:t>
            </a:r>
            <a:endParaRPr lang="en-US" sz="1800" dirty="0">
              <a:latin typeface="Myriad Pro" pitchFamily="34" charset="0"/>
            </a:endParaRPr>
          </a:p>
        </p:txBody>
      </p:sp>
      <p:sp>
        <p:nvSpPr>
          <p:cNvPr id="100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Revisited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23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Myriad Pro" pitchFamily="34" charset="0"/>
              </a:rPr>
              <a:t>H1: With respect to traditional back, </a:t>
            </a:r>
            <a:r>
              <a:rPr lang="en-US" b="1" i="1" dirty="0">
                <a:latin typeface="Myriad Pro" pitchFamily="34" charset="0"/>
              </a:rPr>
              <a:t>topic-based back</a:t>
            </a:r>
            <a:r>
              <a:rPr lang="en-US" dirty="0">
                <a:latin typeface="Myriad Pro" pitchFamily="34" charset="0"/>
              </a:rPr>
              <a:t>,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enables </a:t>
            </a:r>
            <a:r>
              <a:rPr lang="en-US" dirty="0">
                <a:latin typeface="Myriad Pro" pitchFamily="34" charset="0"/>
              </a:rPr>
              <a:t>faster navigation to previously visited topics (H1.1)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yields </a:t>
            </a:r>
            <a:r>
              <a:rPr lang="en-US" dirty="0">
                <a:latin typeface="Myriad Pro" pitchFamily="34" charset="0"/>
              </a:rPr>
              <a:t>a better navigation experience (H1.2)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reduces </a:t>
            </a:r>
            <a:r>
              <a:rPr lang="en-US" dirty="0">
                <a:latin typeface="Myriad Pro" pitchFamily="34" charset="0"/>
              </a:rPr>
              <a:t>perceived cognitive effort for screen reader users (H1.3) </a:t>
            </a:r>
            <a:endParaRPr lang="en-US" dirty="0" smtClean="0">
              <a:latin typeface="Myriad Pro" pitchFamily="34" charset="0"/>
            </a:endParaRPr>
          </a:p>
          <a:p>
            <a:pPr lvl="1"/>
            <a:endParaRPr lang="en-US" dirty="0" smtClean="0">
              <a:latin typeface="Myriad Pro" pitchFamily="34" charset="0"/>
            </a:endParaRPr>
          </a:p>
          <a:p>
            <a:pPr lvl="1"/>
            <a:endParaRPr lang="en-US" dirty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H2</a:t>
            </a:r>
            <a:r>
              <a:rPr lang="en-US" dirty="0">
                <a:latin typeface="Myriad Pro" pitchFamily="34" charset="0"/>
              </a:rPr>
              <a:t>: With respect to traditional back, </a:t>
            </a:r>
            <a:r>
              <a:rPr lang="en-US" b="1" i="1" dirty="0">
                <a:latin typeface="Myriad Pro" pitchFamily="34" charset="0"/>
              </a:rPr>
              <a:t>list-based back</a:t>
            </a:r>
            <a:r>
              <a:rPr lang="en-US" dirty="0">
                <a:latin typeface="Myriad Pro" pitchFamily="34" charset="0"/>
              </a:rPr>
              <a:t>, </a:t>
            </a:r>
            <a:endParaRPr lang="en-US" dirty="0" smtClean="0">
              <a:latin typeface="Myriad Pro" pitchFamily="34" charset="0"/>
            </a:endParaRPr>
          </a:p>
          <a:p>
            <a:pPr lvl="1"/>
            <a:r>
              <a:rPr lang="en-US" dirty="0" smtClean="0">
                <a:latin typeface="Myriad Pro" pitchFamily="34" charset="0"/>
              </a:rPr>
              <a:t>enables </a:t>
            </a:r>
            <a:r>
              <a:rPr lang="en-US" dirty="0">
                <a:latin typeface="Myriad Pro" pitchFamily="34" charset="0"/>
              </a:rPr>
              <a:t>faster navigation to previously visited list pages (H2.1)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yields </a:t>
            </a:r>
            <a:r>
              <a:rPr lang="en-US" dirty="0">
                <a:latin typeface="Myriad Pro" pitchFamily="34" charset="0"/>
              </a:rPr>
              <a:t>a better navigation experience (H2.2) </a:t>
            </a:r>
          </a:p>
          <a:p>
            <a:pPr lvl="1"/>
            <a:r>
              <a:rPr lang="en-US" dirty="0" smtClean="0">
                <a:latin typeface="Myriad Pro" pitchFamily="34" charset="0"/>
              </a:rPr>
              <a:t>reduces </a:t>
            </a:r>
            <a:r>
              <a:rPr lang="en-US" dirty="0">
                <a:latin typeface="Myriad Pro" pitchFamily="34" charset="0"/>
              </a:rPr>
              <a:t>perceived cognitive effort for screen reader users (H2.3</a:t>
            </a:r>
            <a:r>
              <a:rPr lang="en-US" dirty="0" smtClean="0">
                <a:latin typeface="Myriad Pro" pitchFamily="34" charset="0"/>
              </a:rPr>
              <a:t>)</a:t>
            </a:r>
            <a:endParaRPr lang="en-US" dirty="0"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36" y="1905000"/>
            <a:ext cx="397164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24400"/>
            <a:ext cx="397164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05400"/>
            <a:ext cx="397164" cy="457200"/>
          </a:xfrm>
          <a:prstGeom prst="rect">
            <a:avLst/>
          </a:prstGeom>
        </p:spPr>
      </p:pic>
      <p:pic>
        <p:nvPicPr>
          <p:cNvPr id="4" name="Picture 3" descr="yellow-check-mark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381000" cy="479063"/>
          </a:xfrm>
          <a:prstGeom prst="rect">
            <a:avLst/>
          </a:prstGeom>
        </p:spPr>
      </p:pic>
      <p:pic>
        <p:nvPicPr>
          <p:cNvPr id="15" name="Picture 14" descr="yellow-check-mark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381000" cy="479063"/>
          </a:xfrm>
          <a:prstGeom prst="rect">
            <a:avLst/>
          </a:prstGeom>
        </p:spPr>
      </p:pic>
      <p:pic>
        <p:nvPicPr>
          <p:cNvPr id="16" name="Picture 15" descr="yellow-check-mark-m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8" y="5791200"/>
            <a:ext cx="348462" cy="457200"/>
          </a:xfrm>
          <a:prstGeom prst="rect">
            <a:avLst/>
          </a:prstGeom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3261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Limitation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Myriad Pro" pitchFamily="34" charset="0"/>
              </a:rPr>
              <a:t>Gender effect</a:t>
            </a:r>
            <a:r>
              <a:rPr lang="en-US" dirty="0" smtClean="0">
                <a:latin typeface="Myriad Pro" pitchFamily="34" charset="0"/>
              </a:rPr>
              <a:t> on the result</a:t>
            </a:r>
          </a:p>
          <a:p>
            <a:pPr marL="0" indent="0">
              <a:buNone/>
            </a:pPr>
            <a:endParaRPr lang="en-US" dirty="0" smtClean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Designer has to </a:t>
            </a:r>
            <a:r>
              <a:rPr lang="en-US" b="1" dirty="0" smtClean="0">
                <a:latin typeface="Myriad Pro" pitchFamily="34" charset="0"/>
              </a:rPr>
              <a:t>identify topic and list </a:t>
            </a:r>
            <a:r>
              <a:rPr lang="en-US" dirty="0" smtClean="0">
                <a:latin typeface="Myriad Pro" pitchFamily="34" charset="0"/>
              </a:rPr>
              <a:t>from the web pages</a:t>
            </a:r>
          </a:p>
          <a:p>
            <a:pPr marL="0" indent="0" algn="ctr">
              <a:buNone/>
            </a:pPr>
            <a:endParaRPr lang="en-US" i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  <a:latin typeface="Myriad Pro" pitchFamily="34" charset="0"/>
              </a:rPr>
              <a:t>Possible Solution</a:t>
            </a:r>
          </a:p>
          <a:p>
            <a:pPr marL="0" indent="0" algn="ctr">
              <a:buNone/>
            </a:pPr>
            <a:endParaRPr lang="en-US" i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Provide an engine to automatically crawl a website and identify topics and list-pages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24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Results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– 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Conclusions and Future Work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Myriad Pro" pitchFamily="34" charset="0"/>
              </a:rPr>
              <a:t>Topic-based and list-based back result </a:t>
            </a:r>
            <a:r>
              <a:rPr lang="en-US" dirty="0">
                <a:latin typeface="Myriad Pro" pitchFamily="34" charset="0"/>
              </a:rPr>
              <a:t>in significant enhancements in both navigation efficiency and </a:t>
            </a:r>
            <a:r>
              <a:rPr lang="en-US" dirty="0" smtClean="0">
                <a:latin typeface="Myriad Pro" pitchFamily="34" charset="0"/>
              </a:rPr>
              <a:t>effectiveness </a:t>
            </a:r>
          </a:p>
          <a:p>
            <a:pPr algn="just">
              <a:buNone/>
            </a:pPr>
            <a:endParaRPr lang="en-US" dirty="0" smtClean="0">
              <a:latin typeface="Myriad Pro" pitchFamily="34" charset="0"/>
            </a:endParaRPr>
          </a:p>
          <a:p>
            <a:pPr algn="just"/>
            <a:r>
              <a:rPr lang="en-US" dirty="0" smtClean="0">
                <a:latin typeface="Myriad Pro" pitchFamily="34" charset="0"/>
              </a:rPr>
              <a:t>Exploring different input modalities (</a:t>
            </a:r>
            <a:r>
              <a:rPr lang="en-US" b="1" dirty="0" smtClean="0">
                <a:latin typeface="Myriad Pro" pitchFamily="34" charset="0"/>
              </a:rPr>
              <a:t>speech commands</a:t>
            </a:r>
            <a:r>
              <a:rPr lang="en-US" dirty="0" smtClean="0">
                <a:latin typeface="Myriad Pro" pitchFamily="34" charset="0"/>
              </a:rPr>
              <a:t>)  </a:t>
            </a:r>
            <a:r>
              <a:rPr lang="en-US" dirty="0">
                <a:latin typeface="Myriad Pro" pitchFamily="34" charset="0"/>
              </a:rPr>
              <a:t>to interact more naturally with aural information </a:t>
            </a:r>
            <a:r>
              <a:rPr lang="en-US" dirty="0" smtClean="0">
                <a:latin typeface="Myriad Pro" pitchFamily="34" charset="0"/>
              </a:rPr>
              <a:t>architectures</a:t>
            </a:r>
          </a:p>
          <a:p>
            <a:pPr algn="just"/>
            <a:endParaRPr lang="en-US" dirty="0" smtClean="0">
              <a:latin typeface="Myriad Pro" pitchFamily="34" charset="0"/>
            </a:endParaRPr>
          </a:p>
          <a:p>
            <a:pPr algn="just"/>
            <a:r>
              <a:rPr lang="en-US" dirty="0">
                <a:latin typeface="Myriad Pro" pitchFamily="34" charset="0"/>
              </a:rPr>
              <a:t>I</a:t>
            </a:r>
            <a:r>
              <a:rPr lang="en-US" dirty="0" smtClean="0">
                <a:latin typeface="Myriad Pro" pitchFamily="34" charset="0"/>
              </a:rPr>
              <a:t>nvestigate </a:t>
            </a:r>
            <a:r>
              <a:rPr lang="en-US" b="1" dirty="0">
                <a:latin typeface="Myriad Pro" pitchFamily="34" charset="0"/>
              </a:rPr>
              <a:t>high-level vocabularies</a:t>
            </a:r>
            <a:r>
              <a:rPr lang="en-US" dirty="0" smtClean="0">
                <a:latin typeface="Myriad Pro" pitchFamily="34" charset="0"/>
              </a:rPr>
              <a:t> to </a:t>
            </a:r>
            <a:r>
              <a:rPr lang="en-US" dirty="0">
                <a:latin typeface="Myriad Pro" pitchFamily="34" charset="0"/>
              </a:rPr>
              <a:t>enable screen reader users to interact with vocal commands on large </a:t>
            </a:r>
            <a:r>
              <a:rPr lang="en-US" dirty="0" smtClean="0">
                <a:latin typeface="Myriad Pro" pitchFamily="34" charset="0"/>
              </a:rPr>
              <a:t>websites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25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1828800" y="76200"/>
            <a:ext cx="563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A6A6A6"/>
                </a:solidFill>
                <a:latin typeface="Myriad Pro"/>
                <a:cs typeface="Myriad Pro"/>
              </a:rPr>
              <a:t>Introduction – Prototype – Hypotheses – Controlled Study – Results –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Conclusion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588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yriad Pro" pitchFamily="34" charset="0"/>
                <a:cs typeface="Arial"/>
              </a:rPr>
              <a:t>Thank you!</a:t>
            </a:r>
            <a:endParaRPr lang="en-US" dirty="0">
              <a:latin typeface="Myriad Pro" pitchFamily="34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 descr="bolchin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2" y="1371601"/>
            <a:ext cx="866459" cy="1293222"/>
          </a:xfrm>
          <a:prstGeom prst="rect">
            <a:avLst/>
          </a:prstGeom>
        </p:spPr>
      </p:pic>
      <p:pic>
        <p:nvPicPr>
          <p:cNvPr id="8" name="Picture 7" descr="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3271" b="12380"/>
          <a:stretch/>
        </p:blipFill>
        <p:spPr>
          <a:xfrm>
            <a:off x="1143000" y="1371600"/>
            <a:ext cx="1201911" cy="129322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0" y="2743200"/>
            <a:ext cx="1981200" cy="335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err="1" smtClean="0">
                <a:latin typeface="Myriad Pro"/>
                <a:cs typeface="Myriad Pro"/>
              </a:rPr>
              <a:t>Mexhid</a:t>
            </a:r>
            <a:r>
              <a:rPr lang="en-US" sz="1600" b="1" dirty="0" smtClean="0">
                <a:latin typeface="Myriad Pro"/>
                <a:cs typeface="Myriad Pro"/>
              </a:rPr>
              <a:t> </a:t>
            </a:r>
            <a:r>
              <a:rPr lang="en-US" sz="1600" b="1" dirty="0" err="1" smtClean="0">
                <a:latin typeface="Myriad Pro"/>
                <a:cs typeface="Myriad Pro"/>
              </a:rPr>
              <a:t>Ferati</a:t>
            </a:r>
            <a:r>
              <a:rPr lang="en-US" sz="1600" b="1" dirty="0" smtClean="0">
                <a:latin typeface="Myriad Pro"/>
                <a:cs typeface="Myriad Pro"/>
              </a:rPr>
              <a:t>, PhD</a:t>
            </a:r>
            <a:endParaRPr lang="en-US" sz="1600" b="1" dirty="0">
              <a:latin typeface="Myriad Pro"/>
              <a:cs typeface="Myriad Pro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3581400" y="2743200"/>
            <a:ext cx="1676400" cy="33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latin typeface="Myriad Pro"/>
                <a:cs typeface="Myriad Pro"/>
              </a:rPr>
              <a:t>Tao Yang</a:t>
            </a: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6172200" y="2743200"/>
            <a:ext cx="2362200" cy="41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b="1" dirty="0" smtClean="0">
                <a:latin typeface="Myriad Pro"/>
                <a:cs typeface="Myriad Pro"/>
              </a:rPr>
              <a:t>Davide Bolchini, PhD</a:t>
            </a:r>
            <a:endParaRPr lang="en-US" sz="1600" b="1" dirty="0">
              <a:latin typeface="Myriad Pro"/>
              <a:cs typeface="Myriad Pro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429000"/>
            <a:ext cx="64770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Myriad Pro" pitchFamily="34" charset="0"/>
                <a:cs typeface="Arial"/>
              </a:rPr>
              <a:t>This research material is based on work supported by the National Science Foundation under Grant #1018054</a:t>
            </a:r>
            <a:br>
              <a:rPr lang="en-US" sz="2000" dirty="0" smtClean="0">
                <a:latin typeface="Myriad Pro" pitchFamily="34" charset="0"/>
                <a:cs typeface="Arial"/>
              </a:rPr>
            </a:br>
            <a:r>
              <a:rPr lang="en-US" sz="2000" dirty="0" smtClean="0">
                <a:latin typeface="Myriad Pro" pitchFamily="34" charset="0"/>
                <a:cs typeface="Arial"/>
              </a:rPr>
              <a:t>“Navigating the Aural Web”.</a:t>
            </a:r>
          </a:p>
          <a:p>
            <a:r>
              <a:rPr lang="en-US" sz="2000" b="1" dirty="0" smtClean="0">
                <a:latin typeface="Myriad Pro" pitchFamily="34" charset="0"/>
                <a:cs typeface="Arial"/>
              </a:rPr>
              <a:t>Principal Investigator:</a:t>
            </a:r>
            <a:r>
              <a:rPr lang="en-US" sz="2000" dirty="0" smtClean="0">
                <a:latin typeface="Myriad Pro" pitchFamily="34" charset="0"/>
                <a:cs typeface="Arial"/>
              </a:rPr>
              <a:t> Dr. Davide Bolchini </a:t>
            </a:r>
          </a:p>
          <a:p>
            <a:endParaRPr lang="en-US" sz="2000" dirty="0" smtClean="0">
              <a:latin typeface="Myriad Pro" pitchFamily="34" charset="0"/>
              <a:cs typeface="Arial"/>
            </a:endParaRPr>
          </a:p>
          <a:p>
            <a:endParaRPr lang="en-US" sz="2000" dirty="0" smtClean="0">
              <a:latin typeface="Myriad Pro" pitchFamily="34" charset="0"/>
              <a:cs typeface="Arial"/>
            </a:endParaRPr>
          </a:p>
          <a:p>
            <a:endParaRPr lang="en-US" sz="2000" dirty="0" smtClean="0">
              <a:latin typeface="Myriad Pro" pitchFamily="34" charset="0"/>
              <a:cs typeface="Arial"/>
            </a:endParaRPr>
          </a:p>
        </p:txBody>
      </p:sp>
      <p:pic>
        <p:nvPicPr>
          <p:cNvPr id="15" name="Picture 40" descr="nsf1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276600"/>
            <a:ext cx="1613165" cy="16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4495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Myriad Pro" pitchFamily="34" charset="0"/>
              <a:cs typeface="Arial"/>
            </a:endParaRPr>
          </a:p>
          <a:p>
            <a:r>
              <a:rPr lang="en-US" sz="2000" dirty="0" smtClean="0">
                <a:latin typeface="Myriad Pro" pitchFamily="34" charset="0"/>
                <a:cs typeface="Arial"/>
              </a:rPr>
              <a:t>We thank all ISBVI participants, Al </a:t>
            </a:r>
            <a:r>
              <a:rPr lang="en-US" sz="2000" dirty="0" err="1" smtClean="0">
                <a:latin typeface="Myriad Pro" pitchFamily="34" charset="0"/>
                <a:cs typeface="Arial"/>
              </a:rPr>
              <a:t>Lovati</a:t>
            </a:r>
            <a:r>
              <a:rPr lang="en-US" sz="2000" dirty="0" smtClean="0">
                <a:latin typeface="Myriad Pro" pitchFamily="34" charset="0"/>
                <a:cs typeface="Arial"/>
              </a:rPr>
              <a:t> and Jim Durst for their continued support. We also thank J. George-</a:t>
            </a:r>
            <a:r>
              <a:rPr lang="en-US" sz="2000" dirty="0" err="1" smtClean="0">
                <a:latin typeface="Myriad Pro" pitchFamily="34" charset="0"/>
                <a:cs typeface="Arial"/>
              </a:rPr>
              <a:t>Palilonis</a:t>
            </a:r>
            <a:r>
              <a:rPr lang="en-US" sz="2000" dirty="0" smtClean="0">
                <a:latin typeface="Myriad Pro" pitchFamily="34" charset="0"/>
                <a:cs typeface="Arial"/>
              </a:rPr>
              <a:t>, L. He, D. </a:t>
            </a:r>
            <a:r>
              <a:rPr lang="en-US" sz="2000" dirty="0" err="1" smtClean="0">
                <a:latin typeface="Myriad Pro" pitchFamily="34" charset="0"/>
                <a:cs typeface="Arial"/>
              </a:rPr>
              <a:t>Chattopadhyay</a:t>
            </a:r>
            <a:r>
              <a:rPr lang="en-US" sz="2000" dirty="0" smtClean="0">
                <a:latin typeface="Myriad Pro" pitchFamily="34" charset="0"/>
                <a:cs typeface="Arial"/>
              </a:rPr>
              <a:t>, and Y. Jia for their comments to improve the manuscript.</a:t>
            </a:r>
          </a:p>
          <a:p>
            <a:r>
              <a:rPr lang="en-US" sz="2000" dirty="0">
                <a:latin typeface="Myriad Pro" pitchFamily="34" charset="0"/>
                <a:cs typeface="Arial"/>
                <a:hlinkClick r:id="rId6"/>
              </a:rPr>
              <a:t>http://mypage.iu.edu/~dbolchin</a:t>
            </a:r>
            <a:r>
              <a:rPr lang="en-US" sz="2000" dirty="0" smtClean="0">
                <a:latin typeface="Myriad Pro" pitchFamily="34" charset="0"/>
                <a:cs typeface="Arial"/>
                <a:hlinkClick r:id="rId6"/>
              </a:rPr>
              <a:t>/</a:t>
            </a:r>
            <a:r>
              <a:rPr lang="en-US" sz="2000" dirty="0" smtClean="0">
                <a:latin typeface="Myriad Pro" pitchFamily="34" charset="0"/>
                <a:cs typeface="Arial"/>
              </a:rPr>
              <a:t> </a:t>
            </a:r>
            <a:endParaRPr lang="en-US" sz="2000" dirty="0">
              <a:latin typeface="Myriad Pro" pitchFamily="34" charset="0"/>
              <a:cs typeface="Arial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3" name="Picture 2" descr="yangTPhD-medium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b="9830"/>
          <a:stretch/>
        </p:blipFill>
        <p:spPr>
          <a:xfrm>
            <a:off x="3886200" y="1283934"/>
            <a:ext cx="1143000" cy="14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pitchFamily="34" charset="0"/>
              </a:rPr>
              <a:t>Problem Statement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Myriad Pro" pitchFamily="34" charset="0"/>
              </a:rPr>
              <a:t>Screen </a:t>
            </a:r>
            <a:r>
              <a:rPr lang="en-US" dirty="0">
                <a:latin typeface="Myriad Pro" pitchFamily="34" charset="0"/>
              </a:rPr>
              <a:t>readers have a linear reading strategy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Boring </a:t>
            </a:r>
            <a:r>
              <a:rPr lang="en-US" dirty="0">
                <a:solidFill>
                  <a:srgbClr val="FF0000"/>
                </a:solidFill>
                <a:latin typeface="Myriad Pro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Frustrating </a:t>
            </a:r>
            <a:endParaRPr lang="en-US" dirty="0" smtClean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Frustration increases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Back </a:t>
            </a:r>
            <a:r>
              <a:rPr lang="en-US" dirty="0">
                <a:solidFill>
                  <a:srgbClr val="FF0000"/>
                </a:solidFill>
                <a:latin typeface="Myriad Pro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avigation </a:t>
            </a:r>
            <a:r>
              <a:rPr lang="en-US" dirty="0">
                <a:solidFill>
                  <a:srgbClr val="FF0000"/>
                </a:solidFill>
                <a:latin typeface="Myriad Pro" pitchFamily="34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Screen </a:t>
            </a:r>
            <a:r>
              <a:rPr lang="en-US" dirty="0">
                <a:solidFill>
                  <a:srgbClr val="FF0000"/>
                </a:solidFill>
                <a:latin typeface="Myriad Pro" pitchFamily="34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Myriad Pro" pitchFamily="34" charset="0"/>
              </a:rPr>
              <a:t>eaders</a:t>
            </a:r>
          </a:p>
          <a:p>
            <a:pPr algn="just"/>
            <a:r>
              <a:rPr lang="en-US" dirty="0">
                <a:latin typeface="Myriad Pro" pitchFamily="34" charset="0"/>
              </a:rPr>
              <a:t>L</a:t>
            </a:r>
            <a:r>
              <a:rPr lang="en-US" dirty="0" smtClean="0">
                <a:latin typeface="Myriad Pro" pitchFamily="34" charset="0"/>
              </a:rPr>
              <a:t>isten </a:t>
            </a:r>
            <a:r>
              <a:rPr lang="en-US" dirty="0">
                <a:latin typeface="Myriad Pro" pitchFamily="34" charset="0"/>
              </a:rPr>
              <a:t>to and recognize </a:t>
            </a:r>
            <a:r>
              <a:rPr lang="en-US" dirty="0" smtClean="0">
                <a:latin typeface="Myriad Pro" pitchFamily="34" charset="0"/>
              </a:rPr>
              <a:t>a </a:t>
            </a:r>
            <a:r>
              <a:rPr lang="en-US" dirty="0">
                <a:latin typeface="Myriad Pro" pitchFamily="34" charset="0"/>
              </a:rPr>
              <a:t>portion of each intermediate </a:t>
            </a:r>
            <a:r>
              <a:rPr lang="en-US" dirty="0" smtClean="0">
                <a:latin typeface="Myriad Pro" pitchFamily="34" charset="0"/>
              </a:rPr>
              <a:t>page</a:t>
            </a:r>
          </a:p>
          <a:p>
            <a:pPr algn="just"/>
            <a:r>
              <a:rPr lang="en-US" dirty="0">
                <a:latin typeface="Myriad Pro" pitchFamily="34" charset="0"/>
              </a:rPr>
              <a:t>A</a:t>
            </a:r>
            <a:r>
              <a:rPr lang="en-US" dirty="0" smtClean="0">
                <a:latin typeface="Myriad Pro" pitchFamily="34" charset="0"/>
              </a:rPr>
              <a:t>urally </a:t>
            </a:r>
            <a:r>
              <a:rPr lang="en-US" dirty="0">
                <a:latin typeface="Myriad Pro" pitchFamily="34" charset="0"/>
              </a:rPr>
              <a:t>recover orientation </a:t>
            </a:r>
            <a:r>
              <a:rPr lang="en-US" dirty="0" smtClean="0">
                <a:latin typeface="Myriad Pro" pitchFamily="34" charset="0"/>
              </a:rPr>
              <a:t>of each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3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8597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Contribution of our Research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yriad Pro" pitchFamily="34" charset="0"/>
              </a:rPr>
              <a:t>Introduce two </a:t>
            </a:r>
            <a:r>
              <a:rPr lang="en-US" b="1" dirty="0" smtClean="0">
                <a:latin typeface="Myriad Pro" pitchFamily="34" charset="0"/>
              </a:rPr>
              <a:t>novel back navigation strategies </a:t>
            </a:r>
          </a:p>
          <a:p>
            <a:pPr lvl="1"/>
            <a:r>
              <a:rPr lang="en-US" dirty="0">
                <a:latin typeface="Myriad Pro" pitchFamily="34" charset="0"/>
              </a:rPr>
              <a:t>T</a:t>
            </a:r>
            <a:r>
              <a:rPr lang="en-US" dirty="0" smtClean="0">
                <a:latin typeface="Myriad Pro" pitchFamily="34" charset="0"/>
              </a:rPr>
              <a:t>opic-based back</a:t>
            </a:r>
          </a:p>
          <a:p>
            <a:pPr lvl="1"/>
            <a:r>
              <a:rPr lang="en-US" dirty="0">
                <a:latin typeface="Myriad Pro" pitchFamily="34" charset="0"/>
              </a:rPr>
              <a:t>L</a:t>
            </a:r>
            <a:r>
              <a:rPr lang="en-US" dirty="0" smtClean="0">
                <a:latin typeface="Myriad Pro" pitchFamily="34" charset="0"/>
              </a:rPr>
              <a:t>ist-based back</a:t>
            </a:r>
          </a:p>
          <a:p>
            <a:endParaRPr lang="en-US" dirty="0">
              <a:latin typeface="Myriad Pro" pitchFamily="34" charset="0"/>
            </a:endParaRPr>
          </a:p>
          <a:p>
            <a:r>
              <a:rPr lang="en-US" dirty="0" err="1" smtClean="0">
                <a:latin typeface="Myriad Pro" pitchFamily="34" charset="0"/>
              </a:rPr>
              <a:t>Webtime</a:t>
            </a:r>
            <a:r>
              <a:rPr lang="en-US" dirty="0" smtClean="0">
                <a:latin typeface="Myriad Pro" pitchFamily="34" charset="0"/>
              </a:rPr>
              <a:t> prototype</a:t>
            </a:r>
          </a:p>
          <a:p>
            <a:endParaRPr lang="en-US" dirty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A </a:t>
            </a:r>
            <a:r>
              <a:rPr lang="en-US" dirty="0">
                <a:latin typeface="Myriad Pro" pitchFamily="34" charset="0"/>
              </a:rPr>
              <a:t>controlled study with 10 blind high school students at the Indiana School for the Blind and Visually Impaired (ISBVI</a:t>
            </a:r>
            <a:r>
              <a:rPr lang="en-US" dirty="0" smtClean="0">
                <a:latin typeface="Myriad Pro" pitchFamily="34" charset="0"/>
              </a:rPr>
              <a:t>)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4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0390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9252" y="393314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Curriculum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3434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Admission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724400"/>
            <a:ext cx="155448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Description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9175" y="131308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2427" y="179222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7575" y="220248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90927" y="256443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Biography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10452" y="334548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Image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24652" y="372648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News 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491460"/>
            <a:ext cx="334794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2000" b="1" dirty="0" smtClean="0">
                <a:latin typeface="Myriad Pro" pitchFamily="34" charset="0"/>
              </a:rPr>
              <a:t>Traditional back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2000" dirty="0">
                <a:solidFill>
                  <a:srgbClr val="FF0000"/>
                </a:solidFill>
                <a:latin typeface="Myriad Pro" pitchFamily="34" charset="0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Myriad Pro" pitchFamily="34" charset="0"/>
              </a:rPr>
              <a:t>ages</a:t>
            </a: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47700" y="4109750"/>
            <a:ext cx="647700" cy="398478"/>
          </a:xfrm>
          <a:prstGeom prst="straightConnector1">
            <a:avLst/>
          </a:prstGeom>
          <a:ln w="25400">
            <a:solidFill>
              <a:srgbClr val="C000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033748" y="1960980"/>
            <a:ext cx="557678" cy="380154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19630" y="1516685"/>
            <a:ext cx="676270" cy="444295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24480" y="1102184"/>
            <a:ext cx="666750" cy="40492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254696">
            <a:off x="1159666" y="2355368"/>
            <a:ext cx="3619888" cy="702847"/>
          </a:xfrm>
          <a:custGeom>
            <a:avLst/>
            <a:gdLst>
              <a:gd name="connsiteX0" fmla="*/ 0 w 3009900"/>
              <a:gd name="connsiteY0" fmla="*/ 2406650 h 2444750"/>
              <a:gd name="connsiteX1" fmla="*/ 1524000 w 3009900"/>
              <a:gd name="connsiteY1" fmla="*/ 6350 h 2444750"/>
              <a:gd name="connsiteX2" fmla="*/ 3009900 w 3009900"/>
              <a:gd name="connsiteY2" fmla="*/ 244475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2444750">
                <a:moveTo>
                  <a:pt x="0" y="2406650"/>
                </a:moveTo>
                <a:cubicBezTo>
                  <a:pt x="511175" y="1203325"/>
                  <a:pt x="1022350" y="0"/>
                  <a:pt x="1524000" y="6350"/>
                </a:cubicBezTo>
                <a:cubicBezTo>
                  <a:pt x="2025650" y="12700"/>
                  <a:pt x="2517775" y="1228725"/>
                  <a:pt x="3009900" y="2444750"/>
                </a:cubicBezTo>
              </a:path>
            </a:pathLst>
          </a:custGeom>
          <a:ln w="31750">
            <a:solidFill>
              <a:srgbClr val="990000"/>
            </a:solidFill>
            <a:prstDash val="solid"/>
            <a:tailEnd type="triangle" w="lg" len="lg"/>
          </a:ln>
          <a:scene3d>
            <a:camera prst="orthographicFront">
              <a:rot lat="1200000" lon="1800000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 rot="19551280">
            <a:off x="6841085" y="1338144"/>
            <a:ext cx="285931" cy="2219533"/>
          </a:xfrm>
          <a:custGeom>
            <a:avLst/>
            <a:gdLst>
              <a:gd name="connsiteX0" fmla="*/ 0 w 117475"/>
              <a:gd name="connsiteY0" fmla="*/ 0 h 1714500"/>
              <a:gd name="connsiteX1" fmla="*/ 114300 w 117475"/>
              <a:gd name="connsiteY1" fmla="*/ 847725 h 1714500"/>
              <a:gd name="connsiteX2" fmla="*/ 19050 w 117475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75" h="1714500">
                <a:moveTo>
                  <a:pt x="0" y="0"/>
                </a:moveTo>
                <a:cubicBezTo>
                  <a:pt x="55562" y="280987"/>
                  <a:pt x="111125" y="561975"/>
                  <a:pt x="114300" y="847725"/>
                </a:cubicBezTo>
                <a:cubicBezTo>
                  <a:pt x="117475" y="1133475"/>
                  <a:pt x="68262" y="1423987"/>
                  <a:pt x="19050" y="1714500"/>
                </a:cubicBezTo>
              </a:path>
            </a:pathLst>
          </a:custGeom>
          <a:ln w="31750">
            <a:solidFill>
              <a:srgbClr val="A50021"/>
            </a:solidFill>
            <a:tailEnd type="arrow" w="med" len="lg"/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9600" y="410975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1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24972" y="381884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95439" y="336811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05148" y="21262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4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391030" y="167792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5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95880" y="12531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840132" y="8308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7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69750" y="329929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8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64448" y="285902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9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362039" y="3676351"/>
            <a:ext cx="647700" cy="398478"/>
          </a:xfrm>
          <a:prstGeom prst="straightConnector1">
            <a:avLst/>
          </a:prstGeom>
          <a:ln w="25400">
            <a:solidFill>
              <a:srgbClr val="C000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269161" y="3182756"/>
            <a:ext cx="509587" cy="291194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5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33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64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488484"/>
            <a:ext cx="48006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Myriad Pro" pitchFamily="34" charset="0"/>
              </a:rPr>
              <a:t>Traditional back</a:t>
            </a:r>
            <a:br>
              <a:rPr lang="en-US" sz="2000" b="1" dirty="0" smtClean="0">
                <a:solidFill>
                  <a:prstClr val="black"/>
                </a:solidFill>
                <a:latin typeface="Myriad Pro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2000" dirty="0" smtClean="0">
                <a:solidFill>
                  <a:srgbClr val="FF0000"/>
                </a:solidFill>
                <a:latin typeface="Myriad Pro" pitchFamily="34" charset="0"/>
              </a:rPr>
              <a:t>pages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Myriad Pro" pitchFamily="34" charset="0"/>
              </a:rPr>
              <a:t>and listen to each one of them</a:t>
            </a: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12085"/>
            <a:ext cx="479836" cy="4102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10553"/>
            <a:ext cx="479836" cy="4102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0885"/>
            <a:ext cx="479836" cy="4102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8085"/>
            <a:ext cx="479836" cy="4102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69085"/>
            <a:ext cx="479836" cy="4102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1085"/>
            <a:ext cx="479836" cy="4102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1" y="3703602"/>
            <a:ext cx="479836" cy="4102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92425"/>
            <a:ext cx="479836" cy="41026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619252" y="393314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Curriculum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4400" y="43434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Admission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2400" y="4724400"/>
            <a:ext cx="155448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Description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99175" y="131308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32427" y="179222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27575" y="220248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90927" y="256443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Biography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10452" y="334548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Image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24652" y="3726485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News 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47700" y="4109750"/>
            <a:ext cx="647700" cy="398478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033748" y="1960980"/>
            <a:ext cx="557678" cy="380154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619630" y="1516685"/>
            <a:ext cx="676270" cy="444295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324480" y="1102184"/>
            <a:ext cx="666750" cy="404921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 rot="254696">
            <a:off x="1159666" y="2355368"/>
            <a:ext cx="3619888" cy="702847"/>
          </a:xfrm>
          <a:custGeom>
            <a:avLst/>
            <a:gdLst>
              <a:gd name="connsiteX0" fmla="*/ 0 w 3009900"/>
              <a:gd name="connsiteY0" fmla="*/ 2406650 h 2444750"/>
              <a:gd name="connsiteX1" fmla="*/ 1524000 w 3009900"/>
              <a:gd name="connsiteY1" fmla="*/ 6350 h 2444750"/>
              <a:gd name="connsiteX2" fmla="*/ 3009900 w 3009900"/>
              <a:gd name="connsiteY2" fmla="*/ 244475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2444750">
                <a:moveTo>
                  <a:pt x="0" y="2406650"/>
                </a:moveTo>
                <a:cubicBezTo>
                  <a:pt x="511175" y="1203325"/>
                  <a:pt x="1022350" y="0"/>
                  <a:pt x="1524000" y="6350"/>
                </a:cubicBezTo>
                <a:cubicBezTo>
                  <a:pt x="2025650" y="12700"/>
                  <a:pt x="2517775" y="1228725"/>
                  <a:pt x="3009900" y="2444750"/>
                </a:cubicBezTo>
              </a:path>
            </a:pathLst>
          </a:custGeom>
          <a:ln w="31750">
            <a:solidFill>
              <a:schemeClr val="accent1"/>
            </a:solidFill>
            <a:prstDash val="sysDash"/>
            <a:headEnd type="arrow" w="med" len="med"/>
            <a:tailEnd type="none" w="med" len="med"/>
          </a:ln>
          <a:scene3d>
            <a:camera prst="orthographicFront">
              <a:rot lat="1200000" lon="1800000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 rot="19551280">
            <a:off x="6841085" y="1338144"/>
            <a:ext cx="285931" cy="2219533"/>
          </a:xfrm>
          <a:custGeom>
            <a:avLst/>
            <a:gdLst>
              <a:gd name="connsiteX0" fmla="*/ 0 w 117475"/>
              <a:gd name="connsiteY0" fmla="*/ 0 h 1714500"/>
              <a:gd name="connsiteX1" fmla="*/ 114300 w 117475"/>
              <a:gd name="connsiteY1" fmla="*/ 847725 h 1714500"/>
              <a:gd name="connsiteX2" fmla="*/ 19050 w 117475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75" h="1714500">
                <a:moveTo>
                  <a:pt x="0" y="0"/>
                </a:moveTo>
                <a:cubicBezTo>
                  <a:pt x="55562" y="280987"/>
                  <a:pt x="111125" y="561975"/>
                  <a:pt x="114300" y="847725"/>
                </a:cubicBezTo>
                <a:cubicBezTo>
                  <a:pt x="117475" y="1133475"/>
                  <a:pt x="68262" y="1423987"/>
                  <a:pt x="19050" y="1714500"/>
                </a:cubicBezTo>
              </a:path>
            </a:pathLst>
          </a:custGeom>
          <a:ln w="31750">
            <a:solidFill>
              <a:schemeClr val="accent1"/>
            </a:solidFill>
            <a:prstDash val="sysDash"/>
            <a:headEnd type="arrow"/>
            <a:tailEnd type="none" w="med" len="lg"/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09600" y="410975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1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124972" y="381884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95439" y="336811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05148" y="21262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4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391030" y="167792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5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095880" y="12531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840132" y="8308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7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869750" y="329929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8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1362039" y="3676351"/>
            <a:ext cx="647700" cy="398478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7269161" y="3182756"/>
            <a:ext cx="509587" cy="291194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89" y="3003332"/>
            <a:ext cx="479836" cy="4102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6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40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3202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7784" y="2918832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Curriculum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944" y="3452232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Admission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9616" y="4198992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Description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8656" y="4442832"/>
            <a:ext cx="3747216" cy="9997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0790000" lon="4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Program </a:t>
            </a:r>
          </a:p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“Ph.D. in Biology”</a:t>
            </a:r>
            <a:endParaRPr lang="en-US" sz="2800" b="1" spc="18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480432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5360" y="998592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3360" y="1531992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49552" y="1960387"/>
            <a:ext cx="1737360" cy="1463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Biography</a:t>
            </a:r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22320" y="2233032"/>
            <a:ext cx="3749040" cy="1005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0790000" lon="4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Faculty</a:t>
            </a:r>
          </a:p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“John Smith”</a:t>
            </a:r>
            <a:endParaRPr lang="en-US" sz="2800" b="1" spc="180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61760" y="2492112"/>
            <a:ext cx="2103120" cy="16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Image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66360" y="3254112"/>
            <a:ext cx="2103120" cy="16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170" dirty="0" smtClean="0">
                <a:solidFill>
                  <a:prstClr val="black"/>
                </a:solidFill>
              </a:rPr>
              <a:t>News 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23560" y="3528432"/>
            <a:ext cx="3291840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0790000" lon="40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News Story </a:t>
            </a:r>
          </a:p>
          <a:p>
            <a:pPr algn="ctr"/>
            <a:r>
              <a:rPr lang="en-US" sz="2800" b="1" spc="180" dirty="0" smtClean="0">
                <a:solidFill>
                  <a:prstClr val="white"/>
                </a:solidFill>
              </a:rPr>
              <a:t>“J.S. Receives a new Grant”</a:t>
            </a:r>
            <a:endParaRPr lang="en-US" sz="2800" b="1" spc="180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48493" y="5738232"/>
            <a:ext cx="1265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&lt;last topic&gt;</a:t>
            </a:r>
            <a:endParaRPr lang="en-US" sz="16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 rot="20157514">
            <a:off x="4431145" y="2913887"/>
            <a:ext cx="3499355" cy="2899880"/>
          </a:xfrm>
          <a:custGeom>
            <a:avLst/>
            <a:gdLst>
              <a:gd name="connsiteX0" fmla="*/ 2108200 w 2108200"/>
              <a:gd name="connsiteY0" fmla="*/ 1079500 h 1430867"/>
              <a:gd name="connsiteX1" fmla="*/ 812800 w 2108200"/>
              <a:gd name="connsiteY1" fmla="*/ 1384300 h 1430867"/>
              <a:gd name="connsiteX2" fmla="*/ 101600 w 2108200"/>
              <a:gd name="connsiteY2" fmla="*/ 800100 h 1430867"/>
              <a:gd name="connsiteX3" fmla="*/ 203200 w 2108200"/>
              <a:gd name="connsiteY3" fmla="*/ 0 h 143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1430867">
                <a:moveTo>
                  <a:pt x="2108200" y="1079500"/>
                </a:moveTo>
                <a:cubicBezTo>
                  <a:pt x="1627716" y="1255183"/>
                  <a:pt x="1147233" y="1430867"/>
                  <a:pt x="812800" y="1384300"/>
                </a:cubicBezTo>
                <a:cubicBezTo>
                  <a:pt x="478367" y="1337733"/>
                  <a:pt x="203200" y="1030817"/>
                  <a:pt x="101600" y="800100"/>
                </a:cubicBezTo>
                <a:cubicBezTo>
                  <a:pt x="0" y="569383"/>
                  <a:pt x="101600" y="284691"/>
                  <a:pt x="203200" y="0"/>
                </a:cubicBezTo>
              </a:path>
            </a:pathLst>
          </a:custGeom>
          <a:ln w="444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94560" y="5628278"/>
            <a:ext cx="140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&lt;last topic&gt;</a:t>
            </a:r>
            <a:endParaRPr lang="en-US" sz="16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576271" y="3413035"/>
            <a:ext cx="3447089" cy="2937942"/>
          </a:xfrm>
          <a:custGeom>
            <a:avLst/>
            <a:gdLst>
              <a:gd name="connsiteX0" fmla="*/ 2586566 w 2586566"/>
              <a:gd name="connsiteY0" fmla="*/ 0 h 2230967"/>
              <a:gd name="connsiteX1" fmla="*/ 2205566 w 2586566"/>
              <a:gd name="connsiteY1" fmla="*/ 292100 h 2230967"/>
              <a:gd name="connsiteX2" fmla="*/ 2319866 w 2586566"/>
              <a:gd name="connsiteY2" fmla="*/ 1079500 h 2230967"/>
              <a:gd name="connsiteX3" fmla="*/ 1227666 w 2586566"/>
              <a:gd name="connsiteY3" fmla="*/ 1790700 h 2230967"/>
              <a:gd name="connsiteX4" fmla="*/ 186266 w 2586566"/>
              <a:gd name="connsiteY4" fmla="*/ 2184400 h 2230967"/>
              <a:gd name="connsiteX5" fmla="*/ 110066 w 2586566"/>
              <a:gd name="connsiteY5" fmla="*/ 1511300 h 223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566" h="2230967">
                <a:moveTo>
                  <a:pt x="2586566" y="0"/>
                </a:moveTo>
                <a:cubicBezTo>
                  <a:pt x="2418291" y="56091"/>
                  <a:pt x="2250016" y="112183"/>
                  <a:pt x="2205566" y="292100"/>
                </a:cubicBezTo>
                <a:cubicBezTo>
                  <a:pt x="2161116" y="472017"/>
                  <a:pt x="2482849" y="829733"/>
                  <a:pt x="2319866" y="1079500"/>
                </a:cubicBezTo>
                <a:cubicBezTo>
                  <a:pt x="2156883" y="1329267"/>
                  <a:pt x="1583266" y="1606550"/>
                  <a:pt x="1227666" y="1790700"/>
                </a:cubicBezTo>
                <a:cubicBezTo>
                  <a:pt x="872066" y="1974850"/>
                  <a:pt x="372532" y="2230967"/>
                  <a:pt x="186266" y="2184400"/>
                </a:cubicBezTo>
                <a:cubicBezTo>
                  <a:pt x="0" y="2137833"/>
                  <a:pt x="55033" y="1824566"/>
                  <a:pt x="110066" y="1511300"/>
                </a:cubicBezTo>
              </a:path>
            </a:pathLst>
          </a:custGeom>
          <a:ln w="4445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69429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Myriad Pro" pitchFamily="34" charset="0"/>
              </a:rPr>
              <a:t>Topic-based “Back” Navigation</a:t>
            </a:r>
          </a:p>
          <a:p>
            <a:endParaRPr lang="en-US" sz="5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Traditional back</a:t>
            </a:r>
            <a:b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1600" dirty="0" smtClean="0">
                <a:solidFill>
                  <a:srgbClr val="FF0000"/>
                </a:solidFill>
                <a:latin typeface="Myriad Pro" pitchFamily="34" charset="0"/>
              </a:rPr>
              <a:t>pages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  <a:t>Topic-based back</a:t>
            </a:r>
            <a:br>
              <a:rPr lang="en-US" sz="1600" b="1" dirty="0" smtClean="0">
                <a:solidFill>
                  <a:prstClr val="black"/>
                </a:solidFill>
                <a:latin typeface="Myriad Pro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1600" dirty="0" smtClean="0">
                <a:solidFill>
                  <a:srgbClr val="FF0000"/>
                </a:solidFill>
                <a:latin typeface="Myriad Pro" pitchFamily="34" charset="0"/>
              </a:rPr>
              <a:t>topics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12516" y="5943600"/>
            <a:ext cx="1607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prstClr val="black"/>
                </a:solidFill>
                <a:latin typeface="Myriad Pro" pitchFamily="34" charset="0"/>
              </a:rPr>
              <a:t>Topic-based “back”</a:t>
            </a:r>
          </a:p>
          <a:p>
            <a:r>
              <a:rPr lang="en-US" sz="1300" b="1" dirty="0" smtClean="0">
                <a:solidFill>
                  <a:prstClr val="black"/>
                </a:solidFill>
                <a:latin typeface="Myriad Pro" pitchFamily="34" charset="0"/>
              </a:rPr>
              <a:t>navigation</a:t>
            </a:r>
            <a:endParaRPr lang="en-US" sz="13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785289" y="5961744"/>
            <a:ext cx="914400" cy="181428"/>
          </a:xfrm>
          <a:custGeom>
            <a:avLst/>
            <a:gdLst>
              <a:gd name="connsiteX0" fmla="*/ 0 w 3239770"/>
              <a:gd name="connsiteY0" fmla="*/ 1676400 h 1788160"/>
              <a:gd name="connsiteX1" fmla="*/ 2758440 w 3239770"/>
              <a:gd name="connsiteY1" fmla="*/ 1508760 h 1788160"/>
              <a:gd name="connsiteX2" fmla="*/ 2887980 w 3239770"/>
              <a:gd name="connsiteY2" fmla="*/ 0 h 178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9770" h="1788160">
                <a:moveTo>
                  <a:pt x="0" y="1676400"/>
                </a:moveTo>
                <a:cubicBezTo>
                  <a:pt x="1138555" y="1732280"/>
                  <a:pt x="2277110" y="1788160"/>
                  <a:pt x="2758440" y="1508760"/>
                </a:cubicBezTo>
                <a:cubicBezTo>
                  <a:pt x="3239770" y="1229360"/>
                  <a:pt x="3063875" y="614680"/>
                  <a:pt x="2887980" y="0"/>
                </a:cubicBezTo>
              </a:path>
            </a:pathLst>
          </a:custGeom>
          <a:ln w="47625">
            <a:solidFill>
              <a:schemeClr val="tx1"/>
            </a:solidFill>
            <a:prstDash val="sysDot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74316" y="5867400"/>
            <a:ext cx="2362200" cy="609600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3759715"/>
            <a:ext cx="479836" cy="4102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2156832"/>
            <a:ext cx="479836" cy="4102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6" y="3528432"/>
            <a:ext cx="479836" cy="4102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7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28" name="Footer Placeholder 5"/>
          <p:cNvSpPr txBox="1">
            <a:spLocks/>
          </p:cNvSpPr>
          <p:nvPr/>
        </p:nvSpPr>
        <p:spPr>
          <a:xfrm>
            <a:off x="1828800" y="0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643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7978E-6 L -0.03646 0.022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1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0347E-6 L -0.075 0.055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7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7978E-6 L -0.03646 0.022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0347E-6 L -0.075 0.055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7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21564E-6 L -0.11146 0.10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50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7978E-6 L -0.03646 0.022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31" grpId="0" animBg="1"/>
      <p:bldP spid="31" grpId="1" animBg="1"/>
      <p:bldP spid="32" grpId="0" animBg="1"/>
      <p:bldP spid="33" grpId="0" animBg="1"/>
      <p:bldP spid="54" grpId="0"/>
      <p:bldP spid="55" grpId="0" animBg="1"/>
      <p:bldP spid="56" grpId="0"/>
      <p:bldP spid="57" grpId="0" animBg="1"/>
      <p:bldP spid="60" grpId="0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 flipH="1">
            <a:off x="3785859" y="3905250"/>
            <a:ext cx="1676400" cy="34962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57184" y="1371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Curriculum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984" y="35814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PhD Programs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821203" y="45477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823584" y="47001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823584" y="485489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184" y="40386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All Programs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659403" y="50049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661784" y="51573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661784" y="531209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1384" y="19050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Admission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4636" y="2514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Description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2652" y="12954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76852" y="18288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91052" y="23622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4304" y="29718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Biography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33384" y="43434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All Faculty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05652" y="23622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19852" y="2895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34052" y="34290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67304" y="4038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Biography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47784" y="48768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Adjunct Faculty</a:t>
            </a:r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77614"/>
            <a:ext cx="3429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List-based “Back” Navigation</a:t>
            </a:r>
          </a:p>
          <a:p>
            <a:endParaRPr lang="en-US" sz="3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Traditional </a:t>
            </a:r>
            <a:r>
              <a:rPr lang="en-US" sz="1400" b="1" dirty="0">
                <a:solidFill>
                  <a:prstClr val="black"/>
                </a:solidFill>
                <a:latin typeface="Myriad Pro" pitchFamily="34" charset="0"/>
              </a:rPr>
              <a:t>b</a:t>
            </a:r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ack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1400" dirty="0" smtClean="0">
                <a:solidFill>
                  <a:srgbClr val="FF0000"/>
                </a:solidFill>
                <a:latin typeface="Myriad Pro" pitchFamily="34" charset="0"/>
              </a:rPr>
              <a:t>pages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021518" y="1735767"/>
            <a:ext cx="630866" cy="57150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128384" y="2330301"/>
            <a:ext cx="914400" cy="1008292"/>
          </a:xfrm>
          <a:prstGeom prst="straightConnector1">
            <a:avLst/>
          </a:prstGeom>
          <a:ln w="25400">
            <a:solidFill>
              <a:srgbClr val="C000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47784" y="1600200"/>
            <a:ext cx="402960" cy="124420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358044" y="2209800"/>
            <a:ext cx="670498" cy="599236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613551" y="1098275"/>
            <a:ext cx="730101" cy="556860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028542" y="1655134"/>
            <a:ext cx="585009" cy="554666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8" idx="0"/>
          </p:cNvCxnSpPr>
          <p:nvPr/>
        </p:nvCxnSpPr>
        <p:spPr>
          <a:xfrm flipV="1">
            <a:off x="3566784" y="1295400"/>
            <a:ext cx="3110242" cy="2861935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517028" y="3338594"/>
            <a:ext cx="564356" cy="471406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191252" y="2692499"/>
            <a:ext cx="609600" cy="550234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flipV="1">
            <a:off x="3335803" y="536210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flipV="1">
            <a:off x="3338184" y="551450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flipV="1">
            <a:off x="3338184" y="566928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flipV="1">
            <a:off x="4221628" y="587645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V="1">
            <a:off x="4224009" y="602885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4224009" y="618363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8</a:t>
            </a:fld>
            <a:endParaRPr lang="en-US" dirty="0">
              <a:latin typeface="Myriad Pro"/>
              <a:cs typeface="Myriad Pro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704937" y="1136476"/>
            <a:ext cx="630866" cy="57150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865848" y="2186366"/>
            <a:ext cx="593904" cy="504068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5598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-13637" y="677614"/>
            <a:ext cx="3429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" pitchFamily="34" charset="0"/>
              </a:rPr>
              <a:t>List-based “Back” Navigation</a:t>
            </a:r>
          </a:p>
          <a:p>
            <a:endParaRPr lang="en-US" sz="300" b="1" dirty="0" smtClean="0">
              <a:solidFill>
                <a:prstClr val="black"/>
              </a:solidFill>
              <a:latin typeface="Myriad Pro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Traditional </a:t>
            </a:r>
            <a:r>
              <a:rPr lang="en-US" sz="1400" b="1" dirty="0">
                <a:solidFill>
                  <a:prstClr val="black"/>
                </a:solidFill>
                <a:latin typeface="Myriad Pro" pitchFamily="34" charset="0"/>
              </a:rPr>
              <a:t>b</a:t>
            </a:r>
            <a:r>
              <a:rPr lang="en-US" sz="1400" b="1" dirty="0" smtClean="0">
                <a:solidFill>
                  <a:prstClr val="black"/>
                </a:solidFill>
                <a:latin typeface="Myriad Pro" pitchFamily="34" charset="0"/>
              </a:rPr>
              <a:t>ack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Myriad Pro" pitchFamily="34" charset="0"/>
              </a:rPr>
              <a:t># back steps = # visited </a:t>
            </a:r>
            <a:r>
              <a:rPr lang="en-US" sz="1400" dirty="0" smtClean="0">
                <a:solidFill>
                  <a:srgbClr val="FF0000"/>
                </a:solidFill>
                <a:latin typeface="Myriad Pro" pitchFamily="34" charset="0"/>
              </a:rPr>
              <a:t>pages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683766" y="1181161"/>
            <a:ext cx="603984" cy="532814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004684" y="1798142"/>
            <a:ext cx="609600" cy="555238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1159077" y="2417421"/>
            <a:ext cx="838200" cy="919019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983503" y="1600200"/>
            <a:ext cx="367241" cy="1202889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342720" y="2261273"/>
            <a:ext cx="595664" cy="552945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5613551" y="1081379"/>
            <a:ext cx="715425" cy="580442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012921" y="1713975"/>
            <a:ext cx="506488" cy="473376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671558" y="1713975"/>
            <a:ext cx="2657418" cy="2385624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512795" y="3344907"/>
            <a:ext cx="568589" cy="546056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859158" y="2153006"/>
            <a:ext cx="607283" cy="545766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871586" y="3973556"/>
            <a:ext cx="1523998" cy="252084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AC772068-BB45-4171-B708-F548CD010403}" type="slidenum">
              <a:rPr lang="en-US" smtClean="0">
                <a:latin typeface="Myriad Pro"/>
                <a:cs typeface="Myriad Pro"/>
              </a:rPr>
              <a:pPr/>
              <a:t>9</a:t>
            </a:fld>
            <a:endParaRPr lang="en-US" dirty="0">
              <a:latin typeface="Myriad Pro"/>
              <a:cs typeface="Myriad Pro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57184" y="1371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Curriculum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4984" y="35814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PhD Programs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flipV="1">
            <a:off x="821203" y="45477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flipV="1">
            <a:off x="823584" y="47001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flipV="1">
            <a:off x="823584" y="485489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33184" y="40386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All Programs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flipV="1">
            <a:off x="1659403" y="50049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flipV="1">
            <a:off x="1661784" y="515731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flipV="1">
            <a:off x="1661784" y="531209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71384" y="19050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Admission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04636" y="2514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Description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62652" y="12954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76852" y="18288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1052" y="23622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24304" y="29718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Biography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33384" y="43434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All Faculty</a:t>
            </a:r>
          </a:p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05652" y="23622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Teaching History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19852" y="2895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Research Interest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34052" y="34290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Education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67304" y="4038600"/>
            <a:ext cx="142874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spc="70" dirty="0" smtClean="0">
                <a:solidFill>
                  <a:prstClr val="black"/>
                </a:solidFill>
              </a:rPr>
              <a:t>Biography</a:t>
            </a:r>
          </a:p>
          <a:p>
            <a:pPr algn="ctr"/>
            <a:endParaRPr lang="en-US" sz="14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 smtClean="0">
              <a:solidFill>
                <a:prstClr val="black"/>
              </a:solidFill>
            </a:endParaRPr>
          </a:p>
          <a:p>
            <a:pPr algn="ctr"/>
            <a:endParaRPr lang="en-US" sz="1200" b="1" spc="70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947784" y="4876800"/>
            <a:ext cx="1828800" cy="152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70" dirty="0" smtClean="0">
                <a:solidFill>
                  <a:prstClr val="black"/>
                </a:solidFill>
              </a:rPr>
              <a:t>Adjunct Faculty</a:t>
            </a:r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flipV="1">
            <a:off x="3335803" y="536210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V="1">
            <a:off x="3338184" y="551450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V="1">
            <a:off x="3338184" y="566928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V="1">
            <a:off x="4221628" y="587645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flipV="1">
            <a:off x="4224009" y="6028850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flipV="1">
            <a:off x="4224009" y="6183631"/>
            <a:ext cx="12954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isometricOffAxis1Left">
              <a:rot lat="900000" lon="39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spc="70" dirty="0" smtClean="0">
              <a:solidFill>
                <a:prstClr val="black"/>
              </a:solidFill>
            </a:endParaRPr>
          </a:p>
          <a:p>
            <a:pPr algn="ctr"/>
            <a:endParaRPr lang="en-US" sz="1600" b="1" spc="70" dirty="0">
              <a:solidFill>
                <a:prstClr val="black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6211757" y="2803089"/>
            <a:ext cx="493843" cy="441739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oter Placeholder 5"/>
          <p:cNvSpPr txBox="1">
            <a:spLocks/>
          </p:cNvSpPr>
          <p:nvPr/>
        </p:nvSpPr>
        <p:spPr>
          <a:xfrm>
            <a:off x="1828800" y="76201"/>
            <a:ext cx="563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Myriad Pro"/>
                <a:cs typeface="Myriad Pro"/>
              </a:rPr>
              <a:t>Introduction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rPr>
              <a:t>– Prototype – Hypotheses – Controlled Study – Results – Conclusion 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569075"/>
            <a:ext cx="6781800" cy="365125"/>
          </a:xfrm>
        </p:spPr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ASSETS 2012: </a:t>
            </a:r>
            <a:r>
              <a:rPr lang="en-US" dirty="0" smtClean="0">
                <a:latin typeface="Myriad Pro"/>
                <a:cs typeface="Myriad Pro"/>
              </a:rPr>
              <a:t>The 14th International ACM SIGACCCESS Conference on Computers and Accessibility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1082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1979</Words>
  <Application>Microsoft Macintosh PowerPoint</Application>
  <PresentationFormat>On-screen Show (4:3)</PresentationFormat>
  <Paragraphs>491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Back Navigation Shortcuts for Screen Reader Users </vt:lpstr>
      <vt:lpstr>Introduction</vt:lpstr>
      <vt:lpstr>Problem Statement</vt:lpstr>
      <vt:lpstr>Contribution of our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Webtime Prototype</vt:lpstr>
      <vt:lpstr>Hypotheses</vt:lpstr>
      <vt:lpstr>Physical Setup</vt:lpstr>
      <vt:lpstr>Controlled Design Evaluation (N = 10)</vt:lpstr>
      <vt:lpstr>Topic-based Task Example</vt:lpstr>
      <vt:lpstr>PowerPoint Presentation</vt:lpstr>
      <vt:lpstr>Topic-based Back Keystrokes for Backtracking</vt:lpstr>
      <vt:lpstr>Topic-based Back Navigation Experience &amp; Cognitive Effort</vt:lpstr>
      <vt:lpstr>List-based Back Time-on-Task &amp; Number of Backtracked Pages</vt:lpstr>
      <vt:lpstr>List-based Back Keystrokes for Backtracking</vt:lpstr>
      <vt:lpstr>List-based Back Navigation Experience &amp; Cognitive Effort</vt:lpstr>
      <vt:lpstr>Designer Model vs. Users’ Mental Model</vt:lpstr>
      <vt:lpstr>Hypotheses Revisited</vt:lpstr>
      <vt:lpstr>Limitation</vt:lpstr>
      <vt:lpstr>Conclusions and 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Navigation Shortcuts for Screen Reader Users</dc:title>
  <dc:creator>Rohani Ghahari, Romisa</dc:creator>
  <cp:lastModifiedBy>Romisa Rohani Ghahari</cp:lastModifiedBy>
  <cp:revision>543</cp:revision>
  <dcterms:created xsi:type="dcterms:W3CDTF">2012-08-28T21:52:11Z</dcterms:created>
  <dcterms:modified xsi:type="dcterms:W3CDTF">2015-07-06T00:08:50Z</dcterms:modified>
</cp:coreProperties>
</file>